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6" r:id="rId2"/>
    <p:sldId id="268" r:id="rId3"/>
    <p:sldId id="269" r:id="rId4"/>
    <p:sldId id="271" r:id="rId5"/>
    <p:sldId id="272" r:id="rId6"/>
    <p:sldId id="273" r:id="rId7"/>
    <p:sldId id="274" r:id="rId8"/>
    <p:sldId id="275" r:id="rId9"/>
    <p:sldId id="277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3A41"/>
    <a:srgbClr val="2A45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–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–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AF606853-7671-496A-8E4F-DF71F8EC918B}" styleName="Dark Style 1 –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952D49-432B-4848-9EE2-549A43BF5AAA}" type="datetimeFigureOut">
              <a:rPr lang="en-GB" smtClean="0"/>
              <a:t>15/02/2026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97FBEC-B49B-413D-8D66-B295E59CDD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5052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CCBEC8-54BF-E3B0-1329-84B9A9DEB8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5388273-6B33-2843-348B-75C08BD7D8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A5DFF6F-2454-7ACC-C18C-E51B0FEBC4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066B02-FFBF-A789-468C-587F4ED395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97FBEC-B49B-413D-8D66-B295E59CDDE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40086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88D7FF-AA05-2A84-DCEF-28CC853E60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ED33C45-2477-9503-ADBF-8D17740FF8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D31BDDB-AD28-B81E-88FE-43B5006E82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67A405-9930-74C5-B557-ACE7A8B983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97FBEC-B49B-413D-8D66-B295E59CDDEA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2872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97FBEC-B49B-413D-8D66-B295E59CDDE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86541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859402-23D7-BCD3-4ABD-3FAD9173BC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9C3976-1202-0726-2DC0-1C87ED23F5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0D4CE45-26D3-2BEE-8474-E097A0E3E6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A09220-DB42-170A-0ACA-9FEB2C700C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97FBEC-B49B-413D-8D66-B295E59CDDE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52364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8D3AA9-7997-784D-10A7-8F1E9FA9B9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70244E3-673E-8AAB-5A61-BA32C080DD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FF889D8-FCAA-BD80-F011-21A26C4D7A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2F66C2-5108-D9E8-7278-BFD7BAD806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97FBEC-B49B-413D-8D66-B295E59CDDE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46237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9D9E20-88B1-C18B-4EE3-1CEFD448A5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6759248-9B31-53DD-DB96-90583908DB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018965B-669E-A68E-0D61-DC916C3AED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100926-AABF-7922-2743-79299C6C95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97FBEC-B49B-413D-8D66-B295E59CDDE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69223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C65C40-D9FB-DD1C-AE7D-45AA14A097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12E7AD8-E3ED-B983-9DF3-8ED4E79CC9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0BFC3B3-FA42-856E-E57F-C75BD987C7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3E68A4-AC6F-4E76-8B00-654B5CC519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97FBEC-B49B-413D-8D66-B295E59CDDE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62214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3651AC-FB45-936E-381E-B8C583E234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523FE53-6E9A-2414-DA2C-715FD92CCD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99AD562-1BAB-1DF4-C015-5BE2094B67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8B4BEC-4FA8-BAE8-C05C-61019CE91F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97FBEC-B49B-413D-8D66-B295E59CDDE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45101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DAD539-AAD7-5C36-9CA9-D15725F4EF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5AA4B6A-3589-9CE1-51A6-B533B9795B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CD88D08-15A2-23ED-7590-CCD7AA9F12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41ECC0-768A-D190-852B-8D5C56ADF3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97FBEC-B49B-413D-8D66-B295E59CDDE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55759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511CDF-943E-238A-243C-CCAE37390F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AC34D57-6D35-804C-B74A-54EDEF2BE8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F655D61-D709-4D8A-F468-8C8C441D8C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6AC2A2-793B-2BB9-EED0-4CEDF5ADC9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97FBEC-B49B-413D-8D66-B295E59CDDE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9385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1F6D1-E2E6-BC0F-DBAA-198A343F85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1CCDE1-FEDE-B43B-934F-ED67E4167C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48C528-6991-C94A-A9DA-DA7546139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E39DA-1784-4B26-B1E3-4E97C22805E6}" type="datetimeFigureOut">
              <a:rPr lang="en-GB" smtClean="0"/>
              <a:t>15/02/2026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3B4C60-C633-62D6-4D0E-399D7C0F1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87B07C-26CE-D91C-6BBE-BFBB039E5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24880-5412-47F1-8701-8B6D0ED48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9204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96B9C-F171-D48D-24E0-6041B4F3F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86544B-2BD0-6213-50B5-9611AC7652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64DBF8-6FD9-D57F-D451-35C18223D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E39DA-1784-4B26-B1E3-4E97C22805E6}" type="datetimeFigureOut">
              <a:rPr lang="en-GB" smtClean="0"/>
              <a:t>15/02/2026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4B2115-C771-6B7C-9220-B53C901A4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175A2E-4339-FF6B-1789-7642BD384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24880-5412-47F1-8701-8B6D0ED48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5774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187E132-861B-8B51-1266-52F799C076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DAC6CF-16B3-E798-835E-5D5D518993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741E75-A654-D329-FD4E-253A810E2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E39DA-1784-4B26-B1E3-4E97C22805E6}" type="datetimeFigureOut">
              <a:rPr lang="en-GB" smtClean="0"/>
              <a:t>15/02/2026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3E0D00-8AF6-18E0-1DAC-0BD9D3427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342821-1066-6CA3-3008-8AB505DA5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24880-5412-47F1-8701-8B6D0ED48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5244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A0C1A-A3BE-3D6C-776F-CD24334C1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57B1A2-E553-155D-936A-A589D30C51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D38C36-B844-BB2C-8052-AF35E1FD6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E39DA-1784-4B26-B1E3-4E97C22805E6}" type="datetimeFigureOut">
              <a:rPr lang="en-GB" smtClean="0"/>
              <a:t>15/02/2026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DBDE4C-1953-8955-0013-A8C7E4ABD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990FAF-B9FD-2D0B-B69B-93AD05357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24880-5412-47F1-8701-8B6D0ED48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1228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F2BE6-9AE9-0683-A629-58FCD8F33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E4C679-E794-4424-5D80-356B0FE746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809EAF-8597-4D88-5DF0-F7B8D3D18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E39DA-1784-4B26-B1E3-4E97C22805E6}" type="datetimeFigureOut">
              <a:rPr lang="en-GB" smtClean="0"/>
              <a:t>15/02/2026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BE4D45-C600-8F14-3114-AE9D1116E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2686A7-E0F1-DCD2-67EF-6697313E6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24880-5412-47F1-8701-8B6D0ED48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9469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230C8-7B7C-C9A2-4E5B-32D4DA104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522BC4-E8DD-C14B-4D12-C5847EEAA3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A5B78D-A9CC-D7E3-E3A4-EBBCF9281B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E3B21F-B2D3-85DA-0C2F-1558D30DA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E39DA-1784-4B26-B1E3-4E97C22805E6}" type="datetimeFigureOut">
              <a:rPr lang="en-GB" smtClean="0"/>
              <a:t>15/02/2026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9E3A29-65D2-591D-0343-9E6A99162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1E7EBA-2694-2BA0-6D1B-73D4184AE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24880-5412-47F1-8701-8B6D0ED48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6245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FE384-F10B-8699-EFBA-0E05C375E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E8A38C-60DD-01CE-7712-55B5FB2E72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A1D0CF-CD5B-2F42-4958-FDAEC22AA2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5DF598-796F-FA15-6344-5F57D84667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F9E6B4-BC70-5F5D-6193-CCCAC4C9E4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1F1E155-A4AB-BC3A-99A4-AC7B3E1D5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E39DA-1784-4B26-B1E3-4E97C22805E6}" type="datetimeFigureOut">
              <a:rPr lang="en-GB" smtClean="0"/>
              <a:t>15/02/2026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46818E-8C56-21F7-E622-F15B6822D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AA5CFF-8A03-18BB-3977-BDE89FC0A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24880-5412-47F1-8701-8B6D0ED48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4138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94A97-66D8-223C-93FF-9ECD39047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3AE768-68EA-E4B4-E624-75988442A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E39DA-1784-4B26-B1E3-4E97C22805E6}" type="datetimeFigureOut">
              <a:rPr lang="en-GB" smtClean="0"/>
              <a:t>15/02/2026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AC228B-D9E4-F389-7094-E41C1DA7B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468BF1-7BCB-EDC2-E7A4-3BF09D372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24880-5412-47F1-8701-8B6D0ED48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5427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4AF920-32E1-71C4-45BB-E27FEFA7E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E39DA-1784-4B26-B1E3-4E97C22805E6}" type="datetimeFigureOut">
              <a:rPr lang="en-GB" smtClean="0"/>
              <a:t>15/02/2026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C20F7A-18AC-ADFB-829E-8359EB115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E0B514-3FFB-5C4D-BE20-246A1ABC4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24880-5412-47F1-8701-8B6D0ED48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5220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7075E-66E2-2A69-7DEB-92F27A2DD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05FD1D-7736-3F67-B284-EB8BAA5CF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72CC5B-BB9D-0ED6-E706-6FC8B04477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802FE0-3CFA-830E-D219-E0917D3D5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E39DA-1784-4B26-B1E3-4E97C22805E6}" type="datetimeFigureOut">
              <a:rPr lang="en-GB" smtClean="0"/>
              <a:t>15/02/2026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2DB6E1-27E2-E2E6-F8DB-E195F46BF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CA2F73-9A7C-888B-4765-4D26A0935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24880-5412-47F1-8701-8B6D0ED48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904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971AF-7961-C9A3-22E5-2391A67B0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B315F5-FC54-856F-7C41-87028E6C9F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2AB613-A3E0-8D7E-6500-21E9CEF112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3A9FFA-B81C-BA68-4B3B-93165DC72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E39DA-1784-4B26-B1E3-4E97C22805E6}" type="datetimeFigureOut">
              <a:rPr lang="en-GB" smtClean="0"/>
              <a:t>15/02/2026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9BA603-ED5A-A0D0-9B63-AE577B6F4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27F130-A1DC-B47B-7224-1C2B1755F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24880-5412-47F1-8701-8B6D0ED48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0581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D5F175-93DA-D237-CEF7-F71384D17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84ACAA-B76F-7229-EA59-746DBE2E7C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A2537B-7785-D149-2E8E-28AE61E818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51E39DA-1784-4B26-B1E3-4E97C22805E6}" type="datetimeFigureOut">
              <a:rPr lang="en-GB" smtClean="0"/>
              <a:t>15/02/2026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51FF11-E7F2-2E2B-678D-28B3292956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29B7C1-4CD1-A5D3-4E04-1785B268E5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0524880-5412-47F1-8701-8B6D0ED48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6567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7F71A0-61FF-C47C-81C1-1D58DC3ACB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tone building with a clock tower&#10;&#10;AI-generated content may be incorrect.">
            <a:extLst>
              <a:ext uri="{FF2B5EF4-FFF2-40B4-BE49-F238E27FC236}">
                <a16:creationId xmlns:a16="http://schemas.microsoft.com/office/drawing/2014/main" id="{C173F417-E7B5-28DE-B6FA-47510BEF9A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F439F75-01CD-4797-7F93-CA3973652C66}"/>
              </a:ext>
            </a:extLst>
          </p:cNvPr>
          <p:cNvSpPr/>
          <p:nvPr/>
        </p:nvSpPr>
        <p:spPr>
          <a:xfrm>
            <a:off x="1872343" y="674914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9093BC-ADA4-3769-0F3F-52B784AB1C12}"/>
              </a:ext>
            </a:extLst>
          </p:cNvPr>
          <p:cNvSpPr txBox="1"/>
          <p:nvPr/>
        </p:nvSpPr>
        <p:spPr>
          <a:xfrm>
            <a:off x="-43544" y="442535"/>
            <a:ext cx="5519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Elphinstone Research Group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628BD98-DC4A-1804-113C-9943A392F076}"/>
              </a:ext>
            </a:extLst>
          </p:cNvPr>
          <p:cNvSpPr txBox="1"/>
          <p:nvPr/>
        </p:nvSpPr>
        <p:spPr>
          <a:xfrm>
            <a:off x="3809468" y="5249074"/>
            <a:ext cx="95296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i="1" dirty="0">
                <a:solidFill>
                  <a:schemeClr val="bg1"/>
                </a:solidFill>
                <a:latin typeface="Times New Roman" pitchFamily="18"/>
                <a:cs typeface="Times New Roman" pitchFamily="18"/>
              </a:rPr>
              <a:t>Discounted Cash Flow</a:t>
            </a:r>
            <a:endParaRPr lang="en-GB" sz="3600" dirty="0">
              <a:solidFill>
                <a:schemeClr val="bg1"/>
              </a:solidFill>
            </a:endParaRPr>
          </a:p>
          <a:p>
            <a:endParaRPr lang="en-GB" sz="1400" b="1" i="1" dirty="0">
              <a:latin typeface="Times New Roman" pitchFamily="18"/>
              <a:cs typeface="Times New Roman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33101239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4A08C9-D680-8669-7F49-D86C1973AE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tone building with a clock tower&#10;&#10;AI-generated content may be incorrect.">
            <a:extLst>
              <a:ext uri="{FF2B5EF4-FFF2-40B4-BE49-F238E27FC236}">
                <a16:creationId xmlns:a16="http://schemas.microsoft.com/office/drawing/2014/main" id="{3B3E3B71-4777-10A9-A2E3-61547C81EF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08C0EAD-CEF0-1228-0442-10D0973E2E7B}"/>
              </a:ext>
            </a:extLst>
          </p:cNvPr>
          <p:cNvSpPr/>
          <p:nvPr/>
        </p:nvSpPr>
        <p:spPr>
          <a:xfrm>
            <a:off x="1872343" y="674914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E3EE3E-4752-B079-3594-9CD4A78AA66D}"/>
              </a:ext>
            </a:extLst>
          </p:cNvPr>
          <p:cNvSpPr txBox="1"/>
          <p:nvPr/>
        </p:nvSpPr>
        <p:spPr>
          <a:xfrm>
            <a:off x="-43544" y="442535"/>
            <a:ext cx="5519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Elphinstone Research Group</a:t>
            </a:r>
          </a:p>
        </p:txBody>
      </p:sp>
    </p:spTree>
    <p:extLst>
      <p:ext uri="{BB962C8B-B14F-4D97-AF65-F5344CB8AC3E}">
        <p14:creationId xmlns:p14="http://schemas.microsoft.com/office/powerpoint/2010/main" val="852892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DF0C5E-F1AD-A937-2C42-B980E15685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3C498B5-83A7-B3F6-0CF8-0F8D32CDB50D}"/>
              </a:ext>
            </a:extLst>
          </p:cNvPr>
          <p:cNvSpPr/>
          <p:nvPr/>
        </p:nvSpPr>
        <p:spPr>
          <a:xfrm>
            <a:off x="0" y="0"/>
            <a:ext cx="990600" cy="6858000"/>
          </a:xfrm>
          <a:prstGeom prst="rect">
            <a:avLst/>
          </a:prstGeom>
          <a:solidFill>
            <a:srgbClr val="103A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E5989E6-52AC-2002-E119-D8BCF601736D}"/>
              </a:ext>
            </a:extLst>
          </p:cNvPr>
          <p:cNvCxnSpPr>
            <a:cxnSpLocks/>
          </p:cNvCxnSpPr>
          <p:nvPr/>
        </p:nvCxnSpPr>
        <p:spPr>
          <a:xfrm>
            <a:off x="1270000" y="730648"/>
            <a:ext cx="106140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DBC63D7-4CC8-40E6-1300-0F3D5DE48249}"/>
              </a:ext>
            </a:extLst>
          </p:cNvPr>
          <p:cNvSpPr txBox="1"/>
          <p:nvPr/>
        </p:nvSpPr>
        <p:spPr>
          <a:xfrm>
            <a:off x="10951397" y="6127352"/>
            <a:ext cx="891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ERG | 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FF0AFA-3548-B55A-DEE8-3C54CB649F53}"/>
              </a:ext>
            </a:extLst>
          </p:cNvPr>
          <p:cNvSpPr txBox="1"/>
          <p:nvPr/>
        </p:nvSpPr>
        <p:spPr>
          <a:xfrm>
            <a:off x="1269999" y="1751982"/>
            <a:ext cx="106140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Time Value of Money (TVM) is the concept that a pound sterling today is worth more than a pound that you may receive tomorrow. </a:t>
            </a:r>
          </a:p>
          <a:p>
            <a:pPr lvl="0"/>
            <a:endParaRPr lang="en-GB" sz="18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en-GB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 the context of DCF, the time value of money is the reason we discount future cash flows.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EAA9E1F-9A74-8DC0-C8FC-B9A5187301AB}"/>
              </a:ext>
            </a:extLst>
          </p:cNvPr>
          <p:cNvSpPr txBox="1"/>
          <p:nvPr/>
        </p:nvSpPr>
        <p:spPr>
          <a:xfrm>
            <a:off x="1270000" y="997820"/>
            <a:ext cx="42585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i="1" dirty="0">
                <a:latin typeface="Times New Roman" pitchFamily="18"/>
                <a:cs typeface="Times New Roman" pitchFamily="18"/>
              </a:rPr>
              <a:t>Time Value of Money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9F07820-CBBB-77E0-5191-6D38C74091E5}"/>
              </a:ext>
            </a:extLst>
          </p:cNvPr>
          <p:cNvSpPr txBox="1"/>
          <p:nvPr/>
        </p:nvSpPr>
        <p:spPr>
          <a:xfrm>
            <a:off x="1172028" y="346009"/>
            <a:ext cx="5321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Elphinstone Research Group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C492F1-C800-09B8-116E-D07AA257EDC2}"/>
              </a:ext>
            </a:extLst>
          </p:cNvPr>
          <p:cNvSpPr txBox="1"/>
          <p:nvPr/>
        </p:nvSpPr>
        <p:spPr>
          <a:xfrm>
            <a:off x="1192354" y="6127352"/>
            <a:ext cx="885516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/>
              <a:t>Scottish Registered Charity No. </a:t>
            </a:r>
            <a:r>
              <a:rPr lang="en-GB" sz="1600" dirty="0"/>
              <a:t>SC054318</a:t>
            </a:r>
            <a:endParaRPr lang="en-GB" sz="1600" i="1" dirty="0"/>
          </a:p>
          <a:p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CB4DF5-08F3-2D41-E7E9-18537D2A0F29}"/>
              </a:ext>
            </a:extLst>
          </p:cNvPr>
          <p:cNvSpPr/>
          <p:nvPr/>
        </p:nvSpPr>
        <p:spPr>
          <a:xfrm>
            <a:off x="2282783" y="4028634"/>
            <a:ext cx="3321614" cy="1317454"/>
          </a:xfrm>
          <a:prstGeom prst="rect">
            <a:avLst/>
          </a:prstGeom>
          <a:solidFill>
            <a:srgbClr val="103A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623A432-2FE1-706B-0B0D-7BB2D856A476}"/>
              </a:ext>
            </a:extLst>
          </p:cNvPr>
          <p:cNvSpPr/>
          <p:nvPr/>
        </p:nvSpPr>
        <p:spPr>
          <a:xfrm>
            <a:off x="6662971" y="4028634"/>
            <a:ext cx="3321614" cy="1317454"/>
          </a:xfrm>
          <a:prstGeom prst="rect">
            <a:avLst/>
          </a:prstGeom>
          <a:solidFill>
            <a:srgbClr val="103A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3F1CC65-E6CA-A156-C1A3-1D5ABB562B20}"/>
              </a:ext>
            </a:extLst>
          </p:cNvPr>
          <p:cNvSpPr txBox="1"/>
          <p:nvPr/>
        </p:nvSpPr>
        <p:spPr>
          <a:xfrm>
            <a:off x="2282783" y="3582089"/>
            <a:ext cx="3823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b="1" kern="100" dirty="0"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Future Value (FV)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ADB9AD8-B5FA-FA20-F1B3-1A6B3BB52781}"/>
              </a:ext>
            </a:extLst>
          </p:cNvPr>
          <p:cNvSpPr txBox="1"/>
          <p:nvPr/>
        </p:nvSpPr>
        <p:spPr>
          <a:xfrm>
            <a:off x="6612008" y="3582089"/>
            <a:ext cx="3823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b="1" kern="100" dirty="0"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Present Value (PV)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AEB93E-80FC-A286-219E-44C26A2049F3}"/>
              </a:ext>
            </a:extLst>
          </p:cNvPr>
          <p:cNvSpPr txBox="1"/>
          <p:nvPr/>
        </p:nvSpPr>
        <p:spPr>
          <a:xfrm>
            <a:off x="870328" y="4425751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FV = PV x (1+r)</a:t>
            </a:r>
            <a:r>
              <a:rPr lang="en-GB" sz="2800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n</a:t>
            </a:r>
            <a:endParaRPr lang="en-GB" sz="2800" baseline="30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8154CFA-43AC-BE20-C027-634B87FB983B}"/>
                  </a:ext>
                </a:extLst>
              </p:cNvPr>
              <p:cNvSpPr txBox="1"/>
              <p:nvPr/>
            </p:nvSpPr>
            <p:spPr>
              <a:xfrm>
                <a:off x="5210511" y="4376391"/>
                <a:ext cx="6096000" cy="7597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PV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𝐹𝑉</m:t>
                        </m:r>
                      </m:num>
                      <m:den>
                        <m:d>
                          <m:dPr>
                            <m:ctrlPr>
                              <a:rPr lang="en-GB" sz="2800" b="0" i="1" smtClean="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GB" sz="2800" b="0" i="1" smtClean="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1+</m:t>
                            </m:r>
                            <m:r>
                              <a:rPr lang="en-GB" sz="2800" b="0" i="1" smtClean="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e>
                        </m:d>
                        <m:r>
                          <a:rPr lang="en-GB" sz="2800" b="0" i="1" baseline="30000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en-GB" sz="2800" baseline="30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8154CFA-43AC-BE20-C027-634B87FB98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0511" y="4376391"/>
                <a:ext cx="6096000" cy="759760"/>
              </a:xfrm>
              <a:prstGeom prst="rect">
                <a:avLst/>
              </a:prstGeom>
              <a:blipFill>
                <a:blip r:embed="rId3"/>
                <a:stretch>
                  <a:fillRect b="-16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1037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A156E0-A632-0A3C-43D3-F9C02C0BF8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E689F60-3B29-1F88-ABE3-73128B543C89}"/>
              </a:ext>
            </a:extLst>
          </p:cNvPr>
          <p:cNvSpPr/>
          <p:nvPr/>
        </p:nvSpPr>
        <p:spPr>
          <a:xfrm>
            <a:off x="0" y="0"/>
            <a:ext cx="990600" cy="6858000"/>
          </a:xfrm>
          <a:prstGeom prst="rect">
            <a:avLst/>
          </a:prstGeom>
          <a:solidFill>
            <a:srgbClr val="103A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56CF9EC-9528-AB2D-2906-B2DF3C8A1CF7}"/>
              </a:ext>
            </a:extLst>
          </p:cNvPr>
          <p:cNvCxnSpPr>
            <a:cxnSpLocks/>
          </p:cNvCxnSpPr>
          <p:nvPr/>
        </p:nvCxnSpPr>
        <p:spPr>
          <a:xfrm>
            <a:off x="1270000" y="730648"/>
            <a:ext cx="106140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34D68AB-8204-8834-A6F0-B5D22C13F8B5}"/>
              </a:ext>
            </a:extLst>
          </p:cNvPr>
          <p:cNvSpPr txBox="1"/>
          <p:nvPr/>
        </p:nvSpPr>
        <p:spPr>
          <a:xfrm>
            <a:off x="10951397" y="6127352"/>
            <a:ext cx="891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ERG | 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D7FDEEE-A5F7-3A9B-E403-308B1E5EA6E7}"/>
              </a:ext>
            </a:extLst>
          </p:cNvPr>
          <p:cNvSpPr txBox="1"/>
          <p:nvPr/>
        </p:nvSpPr>
        <p:spPr>
          <a:xfrm>
            <a:off x="1269999" y="1751982"/>
            <a:ext cx="106140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Free Cash Flow per share measures a company’s financial flexibility by dividing free cash flow by outstanding shares, reflecting potential changes in earnings per share. </a:t>
            </a:r>
          </a:p>
          <a:p>
            <a:pPr lvl="0"/>
            <a:endParaRPr lang="en-GB" sz="18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en-GB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FCF is an indicator of a company’s capacity to pay debt, dividends and repurchase stock.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82DED61-ED39-2852-4ACD-180DD5102D3E}"/>
              </a:ext>
            </a:extLst>
          </p:cNvPr>
          <p:cNvSpPr txBox="1"/>
          <p:nvPr/>
        </p:nvSpPr>
        <p:spPr>
          <a:xfrm>
            <a:off x="1270000" y="997820"/>
            <a:ext cx="5711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i="1" dirty="0">
                <a:latin typeface="Times New Roman" pitchFamily="18"/>
                <a:cs typeface="Times New Roman" pitchFamily="18"/>
              </a:rPr>
              <a:t>What is FCF? (vs. Earnings)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89823BA-92D7-0B39-8B93-9DC6081D2CEF}"/>
              </a:ext>
            </a:extLst>
          </p:cNvPr>
          <p:cNvSpPr txBox="1"/>
          <p:nvPr/>
        </p:nvSpPr>
        <p:spPr>
          <a:xfrm>
            <a:off x="1172028" y="346009"/>
            <a:ext cx="5321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Elphinstone Research Group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17B87D-D27E-9755-5B51-D114E788DA47}"/>
              </a:ext>
            </a:extLst>
          </p:cNvPr>
          <p:cNvSpPr txBox="1"/>
          <p:nvPr/>
        </p:nvSpPr>
        <p:spPr>
          <a:xfrm>
            <a:off x="1192354" y="6127352"/>
            <a:ext cx="885516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/>
              <a:t>Scottish Registered Charity No. </a:t>
            </a:r>
            <a:r>
              <a:rPr lang="en-GB" sz="1600" dirty="0"/>
              <a:t>SC054318</a:t>
            </a:r>
            <a:endParaRPr lang="en-GB" sz="1600" i="1" dirty="0"/>
          </a:p>
          <a:p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7A6249-8C96-F803-B864-500C9F276F9D}"/>
              </a:ext>
            </a:extLst>
          </p:cNvPr>
          <p:cNvSpPr/>
          <p:nvPr/>
        </p:nvSpPr>
        <p:spPr>
          <a:xfrm>
            <a:off x="3559628" y="3123418"/>
            <a:ext cx="5671457" cy="1317454"/>
          </a:xfrm>
          <a:prstGeom prst="rect">
            <a:avLst/>
          </a:prstGeom>
          <a:solidFill>
            <a:srgbClr val="103A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DA191A8-A0E4-E033-9E37-A3A530855084}"/>
                  </a:ext>
                </a:extLst>
              </p:cNvPr>
              <p:cNvSpPr txBox="1"/>
              <p:nvPr/>
            </p:nvSpPr>
            <p:spPr>
              <a:xfrm>
                <a:off x="3323046" y="3514026"/>
                <a:ext cx="6096000" cy="8785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2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Free Cash Flow per Share =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𝐹𝑟𝑒𝑒</m:t>
                        </m:r>
                        <m:r>
                          <a:rPr lang="en-GB" sz="20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0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𝐶𝑎𝑠h</m:t>
                        </m:r>
                        <m:r>
                          <a:rPr lang="en-GB" sz="20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0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𝐹𝑙𝑜𝑤</m:t>
                        </m:r>
                      </m:num>
                      <m:den>
                        <m:r>
                          <a:rPr lang="en-GB" sz="20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  <m:t># </m:t>
                        </m:r>
                        <m:r>
                          <a:rPr lang="en-GB" sz="20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𝑆h𝑎𝑟𝑒𝑠</m:t>
                        </m:r>
                        <m:r>
                          <a:rPr lang="en-GB" sz="20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0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𝑂𝑢𝑡𝑠𝑡𝑎𝑛𝑑𝑖𝑛𝑔</m:t>
                        </m:r>
                      </m:den>
                    </m:f>
                  </m:oMath>
                </a14:m>
                <a:br>
                  <a:rPr lang="en-GB" sz="2000" b="0" i="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en-GB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DA191A8-A0E4-E033-9E37-A3A5308550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3046" y="3514026"/>
                <a:ext cx="6096000" cy="8785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04737136-2688-A307-F8AF-D03D2E34EB65}"/>
              </a:ext>
            </a:extLst>
          </p:cNvPr>
          <p:cNvSpPr txBox="1"/>
          <p:nvPr/>
        </p:nvSpPr>
        <p:spPr>
          <a:xfrm>
            <a:off x="1269999" y="4537124"/>
            <a:ext cx="102035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18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Free Cash Flow vs Earnings (Net Income)</a:t>
            </a:r>
            <a:endParaRPr lang="en-GB" sz="18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en-GB" sz="18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FCF</a:t>
            </a:r>
            <a:r>
              <a:rPr lang="en-GB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– Represents spendable cash, and excludes non-cash related items found on income and cash flow statements, accounts for the actual timing of cash entering and leaving. </a:t>
            </a:r>
          </a:p>
          <a:p>
            <a:pPr lvl="0"/>
            <a:endParaRPr lang="en-GB" sz="18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en-GB" b="1" kern="100" dirty="0"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Earnings</a:t>
            </a:r>
            <a:r>
              <a:rPr lang="en-GB" kern="100" dirty="0"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– Includes non-cash items but excludes capital expenditure, records revenue when a sale is made </a:t>
            </a:r>
            <a:endParaRPr lang="en-GB" sz="18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0"/>
            <a:endParaRPr lang="en-GB" kern="100" dirty="0"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0"/>
            <a:endParaRPr lang="en-GB" sz="18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0"/>
            <a:endParaRPr lang="en-GB" sz="18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419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8E73B7-AEC6-5BA9-10F9-427D67EF74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A13560A-E59B-FF69-D008-FC11938C477B}"/>
              </a:ext>
            </a:extLst>
          </p:cNvPr>
          <p:cNvSpPr/>
          <p:nvPr/>
        </p:nvSpPr>
        <p:spPr>
          <a:xfrm>
            <a:off x="0" y="0"/>
            <a:ext cx="990600" cy="6858000"/>
          </a:xfrm>
          <a:prstGeom prst="rect">
            <a:avLst/>
          </a:prstGeom>
          <a:solidFill>
            <a:srgbClr val="103A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290F0F1-4550-9E2C-D944-AC9B42E1A2CD}"/>
              </a:ext>
            </a:extLst>
          </p:cNvPr>
          <p:cNvCxnSpPr>
            <a:cxnSpLocks/>
          </p:cNvCxnSpPr>
          <p:nvPr/>
        </p:nvCxnSpPr>
        <p:spPr>
          <a:xfrm>
            <a:off x="1270000" y="730648"/>
            <a:ext cx="106140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0276C38-2E1E-64EF-23B3-B9B1717C8D5E}"/>
              </a:ext>
            </a:extLst>
          </p:cNvPr>
          <p:cNvSpPr txBox="1"/>
          <p:nvPr/>
        </p:nvSpPr>
        <p:spPr>
          <a:xfrm>
            <a:off x="10951397" y="6127352"/>
            <a:ext cx="891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ERG | 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206210-EFFE-42F5-100E-2E4C8B2F34BA}"/>
              </a:ext>
            </a:extLst>
          </p:cNvPr>
          <p:cNvSpPr txBox="1"/>
          <p:nvPr/>
        </p:nvSpPr>
        <p:spPr>
          <a:xfrm>
            <a:off x="1269999" y="1751982"/>
            <a:ext cx="106140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Unlevered Free Cash Flow (UFCF) is the cash flow a company generates from its core operations before accounting for interest and taxes. In contrast, levered FCF takes into account interest and taxes. </a:t>
            </a:r>
          </a:p>
          <a:p>
            <a:pPr lvl="0"/>
            <a:endParaRPr lang="en-GB" sz="18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en-GB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Unlevered FCF is crucial in </a:t>
            </a:r>
            <a:r>
              <a:rPr lang="en-GB" kern="100" dirty="0"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financial modelling for valuing a company’s Enterprise Value</a:t>
            </a:r>
            <a:endParaRPr lang="en-GB" sz="18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8F0DD9A-2113-FFDD-3759-BE8C1D14A804}"/>
              </a:ext>
            </a:extLst>
          </p:cNvPr>
          <p:cNvSpPr txBox="1"/>
          <p:nvPr/>
        </p:nvSpPr>
        <p:spPr>
          <a:xfrm>
            <a:off x="1270000" y="997820"/>
            <a:ext cx="55194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i="1" dirty="0">
                <a:latin typeface="Times New Roman" pitchFamily="18"/>
                <a:cs typeface="Times New Roman" pitchFamily="18"/>
              </a:rPr>
              <a:t>Calculating Unlevered FCF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16161F6-9F9A-0079-C044-B843ED7F1ED4}"/>
              </a:ext>
            </a:extLst>
          </p:cNvPr>
          <p:cNvSpPr txBox="1"/>
          <p:nvPr/>
        </p:nvSpPr>
        <p:spPr>
          <a:xfrm>
            <a:off x="1172028" y="346009"/>
            <a:ext cx="5321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Elphinstone Research Group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3D600D-F112-8F10-1414-DD6A685FAC7E}"/>
              </a:ext>
            </a:extLst>
          </p:cNvPr>
          <p:cNvSpPr txBox="1"/>
          <p:nvPr/>
        </p:nvSpPr>
        <p:spPr>
          <a:xfrm>
            <a:off x="1192354" y="6127352"/>
            <a:ext cx="885516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/>
              <a:t>Scottish Registered Charity No. </a:t>
            </a:r>
            <a:r>
              <a:rPr lang="en-GB" sz="1600" dirty="0"/>
              <a:t>SC054318</a:t>
            </a:r>
            <a:endParaRPr lang="en-GB" sz="1600" i="1" dirty="0"/>
          </a:p>
          <a:p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A64B29-B04B-DDFF-739A-BC30CB1E88B2}"/>
              </a:ext>
            </a:extLst>
          </p:cNvPr>
          <p:cNvSpPr/>
          <p:nvPr/>
        </p:nvSpPr>
        <p:spPr>
          <a:xfrm>
            <a:off x="3559628" y="3444258"/>
            <a:ext cx="5671457" cy="1204554"/>
          </a:xfrm>
          <a:prstGeom prst="rect">
            <a:avLst/>
          </a:prstGeom>
          <a:solidFill>
            <a:srgbClr val="103A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EF521C-EA4A-F7DE-1DFD-D7612F51E74D}"/>
              </a:ext>
            </a:extLst>
          </p:cNvPr>
          <p:cNvSpPr txBox="1"/>
          <p:nvPr/>
        </p:nvSpPr>
        <p:spPr>
          <a:xfrm>
            <a:off x="3741460" y="3865502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UFCF = [EBIT x (1-t)] + D&amp;A – </a:t>
            </a:r>
            <a:r>
              <a:rPr lang="en-GB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CapEx</a:t>
            </a:r>
            <a:r>
              <a:rPr lang="en-GB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- </a:t>
            </a:r>
            <a:r>
              <a:rPr lang="el-G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GB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NWC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74987A-BE37-D836-000B-9C2D24BE56D3}"/>
              </a:ext>
            </a:extLst>
          </p:cNvPr>
          <p:cNvSpPr txBox="1"/>
          <p:nvPr/>
        </p:nvSpPr>
        <p:spPr>
          <a:xfrm>
            <a:off x="1269999" y="5130683"/>
            <a:ext cx="10793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kern="100" dirty="0"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UFCF is the preferred metric when performing DCF analysis, as it allows you to value the company’s core operations independent of its capital structure.</a:t>
            </a:r>
          </a:p>
          <a:p>
            <a:pPr lvl="0"/>
            <a:endParaRPr lang="en-GB" sz="1800" u="sng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762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47A603-75CA-87D2-67AC-A46A294432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361D7B7-F0C8-EF60-1EE3-A8010631AF7F}"/>
              </a:ext>
            </a:extLst>
          </p:cNvPr>
          <p:cNvSpPr/>
          <p:nvPr/>
        </p:nvSpPr>
        <p:spPr>
          <a:xfrm>
            <a:off x="0" y="0"/>
            <a:ext cx="990600" cy="6858000"/>
          </a:xfrm>
          <a:prstGeom prst="rect">
            <a:avLst/>
          </a:prstGeom>
          <a:solidFill>
            <a:srgbClr val="103A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D66BCDD-72BE-E4FD-34EE-C17AF0746100}"/>
              </a:ext>
            </a:extLst>
          </p:cNvPr>
          <p:cNvCxnSpPr>
            <a:cxnSpLocks/>
          </p:cNvCxnSpPr>
          <p:nvPr/>
        </p:nvCxnSpPr>
        <p:spPr>
          <a:xfrm>
            <a:off x="1270000" y="730648"/>
            <a:ext cx="106140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FC604FE-C15C-14FF-78EE-6DE3EB1DB6F5}"/>
              </a:ext>
            </a:extLst>
          </p:cNvPr>
          <p:cNvSpPr txBox="1"/>
          <p:nvPr/>
        </p:nvSpPr>
        <p:spPr>
          <a:xfrm>
            <a:off x="10951397" y="6127352"/>
            <a:ext cx="891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ERG | 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51009E8-E2AD-083C-1691-F12DF689A179}"/>
              </a:ext>
            </a:extLst>
          </p:cNvPr>
          <p:cNvSpPr txBox="1"/>
          <p:nvPr/>
        </p:nvSpPr>
        <p:spPr>
          <a:xfrm>
            <a:off x="1269999" y="1751982"/>
            <a:ext cx="106140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Net Working Capital represents the company’s efficiency and ability to meet short-term obligations. </a:t>
            </a:r>
          </a:p>
          <a:p>
            <a:pPr lvl="0"/>
            <a:endParaRPr lang="en-GB" sz="18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en-GB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Unlevered FCF is crucial in </a:t>
            </a:r>
            <a:r>
              <a:rPr lang="en-GB" kern="100" dirty="0"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financial modelling for valuing a company’s Enterprise Value</a:t>
            </a:r>
            <a:endParaRPr lang="en-GB" sz="18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563F6DD-1F35-43B4-7634-9BD8301411CF}"/>
              </a:ext>
            </a:extLst>
          </p:cNvPr>
          <p:cNvSpPr txBox="1"/>
          <p:nvPr/>
        </p:nvSpPr>
        <p:spPr>
          <a:xfrm>
            <a:off x="1270000" y="997820"/>
            <a:ext cx="61950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i="1" dirty="0">
                <a:latin typeface="Times New Roman" pitchFamily="18"/>
                <a:cs typeface="Times New Roman" pitchFamily="18"/>
              </a:rPr>
              <a:t>Change in Net Working Capital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5EFC528-4798-DABF-77AE-14945E952E89}"/>
              </a:ext>
            </a:extLst>
          </p:cNvPr>
          <p:cNvSpPr txBox="1"/>
          <p:nvPr/>
        </p:nvSpPr>
        <p:spPr>
          <a:xfrm>
            <a:off x="1172028" y="346009"/>
            <a:ext cx="5321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Elphinstone Research Group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809810-E08D-1F23-0B20-6C882286F801}"/>
              </a:ext>
            </a:extLst>
          </p:cNvPr>
          <p:cNvSpPr txBox="1"/>
          <p:nvPr/>
        </p:nvSpPr>
        <p:spPr>
          <a:xfrm>
            <a:off x="1192354" y="6127352"/>
            <a:ext cx="885516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/>
              <a:t>Scottish Registered Charity No. </a:t>
            </a:r>
            <a:r>
              <a:rPr lang="en-GB" sz="1600" dirty="0"/>
              <a:t>SC054318</a:t>
            </a:r>
            <a:endParaRPr lang="en-GB" sz="1600" i="1" dirty="0"/>
          </a:p>
          <a:p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93C437-246D-C861-5485-A094611918DC}"/>
              </a:ext>
            </a:extLst>
          </p:cNvPr>
          <p:cNvSpPr/>
          <p:nvPr/>
        </p:nvSpPr>
        <p:spPr>
          <a:xfrm>
            <a:off x="3559628" y="3444258"/>
            <a:ext cx="5671457" cy="1204554"/>
          </a:xfrm>
          <a:prstGeom prst="rect">
            <a:avLst/>
          </a:prstGeom>
          <a:solidFill>
            <a:srgbClr val="103A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73B92B-487B-81CC-4073-07E0B69FB168}"/>
              </a:ext>
            </a:extLst>
          </p:cNvPr>
          <p:cNvSpPr txBox="1"/>
          <p:nvPr/>
        </p:nvSpPr>
        <p:spPr>
          <a:xfrm>
            <a:off x="3347356" y="3846480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NWC = CA (excluding cash) – CL (excluding debt)</a:t>
            </a:r>
            <a:endParaRPr lang="en-GB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38EA0B-8398-AEE3-C368-300ADF7C39BF}"/>
              </a:ext>
            </a:extLst>
          </p:cNvPr>
          <p:cNvSpPr txBox="1"/>
          <p:nvPr/>
        </p:nvSpPr>
        <p:spPr>
          <a:xfrm>
            <a:off x="1269999" y="5130683"/>
            <a:ext cx="10793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kern="100" dirty="0"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ideal position for a company is to have more current assets than current liabilities and thus have a positive net working capital balance. </a:t>
            </a:r>
          </a:p>
          <a:p>
            <a:pPr lvl="0"/>
            <a:endParaRPr lang="en-GB" sz="1800" u="sng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060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80FC1A-304B-AB49-4A48-01036F74BB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53C6429-9F83-1354-CC61-637EDA2199DC}"/>
              </a:ext>
            </a:extLst>
          </p:cNvPr>
          <p:cNvSpPr/>
          <p:nvPr/>
        </p:nvSpPr>
        <p:spPr>
          <a:xfrm>
            <a:off x="0" y="0"/>
            <a:ext cx="990600" cy="6858000"/>
          </a:xfrm>
          <a:prstGeom prst="rect">
            <a:avLst/>
          </a:prstGeom>
          <a:solidFill>
            <a:srgbClr val="103A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E494225-43EE-D95A-D109-B83194C3799D}"/>
              </a:ext>
            </a:extLst>
          </p:cNvPr>
          <p:cNvCxnSpPr>
            <a:cxnSpLocks/>
          </p:cNvCxnSpPr>
          <p:nvPr/>
        </p:nvCxnSpPr>
        <p:spPr>
          <a:xfrm>
            <a:off x="1270000" y="730648"/>
            <a:ext cx="106140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2232190-3D53-5BE7-3FB0-1AF3F76288FF}"/>
              </a:ext>
            </a:extLst>
          </p:cNvPr>
          <p:cNvSpPr txBox="1"/>
          <p:nvPr/>
        </p:nvSpPr>
        <p:spPr>
          <a:xfrm>
            <a:off x="10951397" y="6127352"/>
            <a:ext cx="891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ERG | 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4785E3-6522-C6DD-0FCE-67217328C196}"/>
              </a:ext>
            </a:extLst>
          </p:cNvPr>
          <p:cNvSpPr txBox="1"/>
          <p:nvPr/>
        </p:nvSpPr>
        <p:spPr>
          <a:xfrm>
            <a:off x="1269999" y="1751982"/>
            <a:ext cx="106140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Weighted Average Cost of Capital is the discount rate for future cash flows into today</a:t>
            </a:r>
            <a:r>
              <a:rPr lang="en-GB" kern="100" dirty="0"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’s money.</a:t>
            </a:r>
            <a:endParaRPr lang="en-GB" sz="18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0"/>
            <a:endParaRPr lang="en-GB" sz="18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en-GB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It is a critical metric to assess if a company is generating or losing value.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46C6EB7-0C2E-856B-9AA8-A8297C55206F}"/>
              </a:ext>
            </a:extLst>
          </p:cNvPr>
          <p:cNvSpPr txBox="1"/>
          <p:nvPr/>
        </p:nvSpPr>
        <p:spPr>
          <a:xfrm>
            <a:off x="1270000" y="997820"/>
            <a:ext cx="65367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i="1" dirty="0">
                <a:latin typeface="Times New Roman" pitchFamily="18"/>
                <a:cs typeface="Times New Roman" pitchFamily="18"/>
              </a:rPr>
              <a:t>Weighted Average Cost of Capital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60B537E-59DB-3E1D-C440-C824FB483631}"/>
              </a:ext>
            </a:extLst>
          </p:cNvPr>
          <p:cNvSpPr txBox="1"/>
          <p:nvPr/>
        </p:nvSpPr>
        <p:spPr>
          <a:xfrm>
            <a:off x="1172028" y="346009"/>
            <a:ext cx="5321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Elphinstone Research Group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783BB9-3A4B-E06A-11AF-B6E6D434289F}"/>
              </a:ext>
            </a:extLst>
          </p:cNvPr>
          <p:cNvSpPr txBox="1"/>
          <p:nvPr/>
        </p:nvSpPr>
        <p:spPr>
          <a:xfrm>
            <a:off x="1192354" y="6127352"/>
            <a:ext cx="885516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/>
              <a:t>Scottish Registered Charity No. </a:t>
            </a:r>
            <a:r>
              <a:rPr lang="en-GB" sz="1600" dirty="0"/>
              <a:t>SC054318</a:t>
            </a:r>
            <a:endParaRPr lang="en-GB" sz="1600" i="1" dirty="0"/>
          </a:p>
          <a:p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1EDC0F-A7FD-4C87-066E-C15C5041CA55}"/>
              </a:ext>
            </a:extLst>
          </p:cNvPr>
          <p:cNvSpPr/>
          <p:nvPr/>
        </p:nvSpPr>
        <p:spPr>
          <a:xfrm>
            <a:off x="3559628" y="3444258"/>
            <a:ext cx="5671457" cy="1204554"/>
          </a:xfrm>
          <a:prstGeom prst="rect">
            <a:avLst/>
          </a:prstGeom>
          <a:solidFill>
            <a:srgbClr val="103A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70BBBF2-D42D-EE4B-D8B8-19DC753E1A70}"/>
                  </a:ext>
                </a:extLst>
              </p:cNvPr>
              <p:cNvSpPr txBox="1"/>
              <p:nvPr/>
            </p:nvSpPr>
            <p:spPr>
              <a:xfrm>
                <a:off x="3347356" y="3781783"/>
                <a:ext cx="6096000" cy="5295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2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WACC =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num>
                      <m:den>
                        <m:r>
                          <a:rPr lang="en-GB" sz="20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den>
                    </m:f>
                  </m:oMath>
                </a14:m>
                <a:r>
                  <a:rPr lang="en-GB" sz="2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 Re) +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num>
                      <m:den>
                        <m:r>
                          <a:rPr lang="en-GB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den>
                    </m:f>
                  </m:oMath>
                </a14:m>
                <a:r>
                  <a:rPr lang="en-GB" sz="2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 Rd) x (1-t))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70BBBF2-D42D-EE4B-D8B8-19DC753E1A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356" y="3781783"/>
                <a:ext cx="6096000" cy="529504"/>
              </a:xfrm>
              <a:prstGeom prst="rect">
                <a:avLst/>
              </a:prstGeom>
              <a:blipFill>
                <a:blip r:embed="rId3"/>
                <a:stretch>
                  <a:fillRect b="-68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5806DB70-B91E-6120-B3E2-A4F9B3556BF0}"/>
              </a:ext>
            </a:extLst>
          </p:cNvPr>
          <p:cNvSpPr txBox="1"/>
          <p:nvPr/>
        </p:nvSpPr>
        <p:spPr>
          <a:xfrm>
            <a:off x="1269999" y="5130683"/>
            <a:ext cx="10793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kern="100" dirty="0"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higher the risk of the company, the higher the WACC, and the lower the valuation will be today. </a:t>
            </a:r>
          </a:p>
          <a:p>
            <a:pPr lvl="0"/>
            <a:endParaRPr lang="en-GB" sz="1800" u="sng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604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32D5EB-8C00-B838-6773-289CE4B4F2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855CA59-B67D-A62E-CB16-4A98952FBCD7}"/>
              </a:ext>
            </a:extLst>
          </p:cNvPr>
          <p:cNvSpPr/>
          <p:nvPr/>
        </p:nvSpPr>
        <p:spPr>
          <a:xfrm>
            <a:off x="4787264" y="3140454"/>
            <a:ext cx="5671457" cy="1204554"/>
          </a:xfrm>
          <a:prstGeom prst="rect">
            <a:avLst/>
          </a:prstGeom>
          <a:solidFill>
            <a:srgbClr val="103A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E2C4A13-76C3-6C1F-C136-369968FC5E83}"/>
              </a:ext>
            </a:extLst>
          </p:cNvPr>
          <p:cNvSpPr/>
          <p:nvPr/>
        </p:nvSpPr>
        <p:spPr>
          <a:xfrm>
            <a:off x="0" y="0"/>
            <a:ext cx="990600" cy="6858000"/>
          </a:xfrm>
          <a:prstGeom prst="rect">
            <a:avLst/>
          </a:prstGeom>
          <a:solidFill>
            <a:srgbClr val="103A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26CA677-AD4A-A8BC-BF10-C015A04064F4}"/>
              </a:ext>
            </a:extLst>
          </p:cNvPr>
          <p:cNvCxnSpPr>
            <a:cxnSpLocks/>
          </p:cNvCxnSpPr>
          <p:nvPr/>
        </p:nvCxnSpPr>
        <p:spPr>
          <a:xfrm>
            <a:off x="1270000" y="730648"/>
            <a:ext cx="106140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DBF238E-335F-9A9B-0D7E-C7D35A373F89}"/>
              </a:ext>
            </a:extLst>
          </p:cNvPr>
          <p:cNvSpPr txBox="1"/>
          <p:nvPr/>
        </p:nvSpPr>
        <p:spPr>
          <a:xfrm>
            <a:off x="10951397" y="6127352"/>
            <a:ext cx="891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ERG | 7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E37F8D7-C2B1-675B-0DA0-5B745C52B7DA}"/>
              </a:ext>
            </a:extLst>
          </p:cNvPr>
          <p:cNvSpPr txBox="1"/>
          <p:nvPr/>
        </p:nvSpPr>
        <p:spPr>
          <a:xfrm>
            <a:off x="1269999" y="1751982"/>
            <a:ext cx="106140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kern="100" dirty="0"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Terminal value estimates future cash flows beyond a set period, discounting them to present value.</a:t>
            </a:r>
            <a:endParaRPr lang="en-GB" sz="18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0"/>
            <a:endParaRPr lang="en-GB" sz="18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en-GB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It is a critical metric to assess if a company is generating or losing value.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228E3C9-7C70-FBD4-837F-41726ABEAF57}"/>
              </a:ext>
            </a:extLst>
          </p:cNvPr>
          <p:cNvSpPr txBox="1"/>
          <p:nvPr/>
        </p:nvSpPr>
        <p:spPr>
          <a:xfrm>
            <a:off x="1270000" y="997820"/>
            <a:ext cx="31047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i="1" dirty="0">
                <a:latin typeface="Times New Roman" pitchFamily="18"/>
                <a:cs typeface="Times New Roman" pitchFamily="18"/>
              </a:rPr>
              <a:t>Terminal Value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5B2090B-E6AA-0D7B-7469-4A67C92F2288}"/>
              </a:ext>
            </a:extLst>
          </p:cNvPr>
          <p:cNvSpPr txBox="1"/>
          <p:nvPr/>
        </p:nvSpPr>
        <p:spPr>
          <a:xfrm>
            <a:off x="1172028" y="346009"/>
            <a:ext cx="5321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Elphinstone Research Group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9E138A-2FB2-65B0-EE32-99A538CA44D3}"/>
              </a:ext>
            </a:extLst>
          </p:cNvPr>
          <p:cNvSpPr txBox="1"/>
          <p:nvPr/>
        </p:nvSpPr>
        <p:spPr>
          <a:xfrm>
            <a:off x="1192354" y="6127352"/>
            <a:ext cx="885516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/>
              <a:t>Scottish Registered Charity No. </a:t>
            </a:r>
            <a:r>
              <a:rPr lang="en-GB" sz="1600" dirty="0"/>
              <a:t>SC054318</a:t>
            </a:r>
            <a:endParaRPr lang="en-GB" sz="1600" i="1" dirty="0"/>
          </a:p>
          <a:p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C818CD-7FF1-A4C7-039D-F958174BB1EF}"/>
              </a:ext>
            </a:extLst>
          </p:cNvPr>
          <p:cNvSpPr txBox="1"/>
          <p:nvPr/>
        </p:nvSpPr>
        <p:spPr>
          <a:xfrm>
            <a:off x="4570463" y="3530940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Terminal Value = Final Year EBITDA x Exit Multiple </a:t>
            </a:r>
            <a:endParaRPr lang="en-GB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5FD70E-9B4B-CB00-3D63-73009C1226AB}"/>
              </a:ext>
            </a:extLst>
          </p:cNvPr>
          <p:cNvSpPr txBox="1"/>
          <p:nvPr/>
        </p:nvSpPr>
        <p:spPr>
          <a:xfrm>
            <a:off x="638721" y="3528545"/>
            <a:ext cx="3823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en-GB" b="1" kern="100" dirty="0"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Exit Multiple Method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FBEDB3-9F8E-19A0-8FBA-18A09C71472D}"/>
              </a:ext>
            </a:extLst>
          </p:cNvPr>
          <p:cNvSpPr txBox="1"/>
          <p:nvPr/>
        </p:nvSpPr>
        <p:spPr>
          <a:xfrm>
            <a:off x="638721" y="5074811"/>
            <a:ext cx="3823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en-GB" b="1" kern="100" dirty="0"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Perpetuity Growth Model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3B4EBD7-E07E-7433-B9DE-CBD873E8039B}"/>
              </a:ext>
            </a:extLst>
          </p:cNvPr>
          <p:cNvSpPr/>
          <p:nvPr/>
        </p:nvSpPr>
        <p:spPr>
          <a:xfrm>
            <a:off x="4787264" y="4674513"/>
            <a:ext cx="5671457" cy="1204554"/>
          </a:xfrm>
          <a:prstGeom prst="rect">
            <a:avLst/>
          </a:prstGeom>
          <a:solidFill>
            <a:srgbClr val="103A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75D4056-437C-DC8C-842D-DB4C186DC526}"/>
                  </a:ext>
                </a:extLst>
              </p:cNvPr>
              <p:cNvSpPr txBox="1"/>
              <p:nvPr/>
            </p:nvSpPr>
            <p:spPr>
              <a:xfrm>
                <a:off x="4505146" y="5061346"/>
                <a:ext cx="6260825" cy="5335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2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Terminal Value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𝐹𝑖𝑛𝑎𝑙</m:t>
                        </m:r>
                        <m:r>
                          <a:rPr lang="en-GB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GB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𝑌𝑒𝑎𝑟</m:t>
                        </m:r>
                        <m:r>
                          <a:rPr lang="en-GB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GB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𝐹𝐶𝐹</m:t>
                        </m:r>
                        <m:r>
                          <a:rPr lang="en-GB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GB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GB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(1+</m:t>
                        </m:r>
                        <m:r>
                          <a:rPr lang="en-GB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𝑃𝑒𝑟𝑝𝑒𝑡𝑢𝑖𝑡𝑦</m:t>
                        </m:r>
                        <m:r>
                          <a:rPr lang="en-GB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GB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𝐺𝑟𝑜𝑤𝑡h</m:t>
                        </m:r>
                        <m:r>
                          <a:rPr lang="en-GB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GB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𝑅𝑎𝑡𝑒</m:t>
                        </m:r>
                        <m:r>
                          <a:rPr lang="en-GB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GB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GB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𝐷𝑖𝑠𝑐𝑜𝑢𝑛𝑡</m:t>
                        </m:r>
                        <m:r>
                          <a:rPr lang="en-GB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GB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𝑅𝑎𝑡𝑒</m:t>
                        </m:r>
                        <m:r>
                          <a:rPr lang="en-GB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−</m:t>
                        </m:r>
                        <m:r>
                          <a:rPr lang="en-GB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𝑃𝑒𝑟𝑝𝑒𝑡𝑢𝑖𝑡𝑦</m:t>
                        </m:r>
                        <m:r>
                          <a:rPr lang="en-GB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GB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𝐺𝑟𝑜𝑤𝑡h</m:t>
                        </m:r>
                        <m:r>
                          <a:rPr lang="en-GB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GB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𝑅𝑎𝑡𝑒</m:t>
                        </m:r>
                        <m:r>
                          <a:rPr lang="en-GB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GB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75D4056-437C-DC8C-842D-DB4C186DC5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5146" y="5061346"/>
                <a:ext cx="6260825" cy="533544"/>
              </a:xfrm>
              <a:prstGeom prst="rect">
                <a:avLst/>
              </a:prstGeom>
              <a:blipFill>
                <a:blip r:embed="rId3"/>
                <a:stretch>
                  <a:fillRect b="-56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4121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3C7BAE-4EDA-8125-8327-C39130069D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805066E-B80C-742F-3E5A-90A5B2CBCA16}"/>
              </a:ext>
            </a:extLst>
          </p:cNvPr>
          <p:cNvSpPr/>
          <p:nvPr/>
        </p:nvSpPr>
        <p:spPr>
          <a:xfrm>
            <a:off x="0" y="0"/>
            <a:ext cx="990600" cy="6858000"/>
          </a:xfrm>
          <a:prstGeom prst="rect">
            <a:avLst/>
          </a:prstGeom>
          <a:solidFill>
            <a:srgbClr val="103A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E8EF4B5-0A3A-B360-4983-24FFF25CE813}"/>
              </a:ext>
            </a:extLst>
          </p:cNvPr>
          <p:cNvCxnSpPr>
            <a:cxnSpLocks/>
          </p:cNvCxnSpPr>
          <p:nvPr/>
        </p:nvCxnSpPr>
        <p:spPr>
          <a:xfrm>
            <a:off x="1270000" y="730648"/>
            <a:ext cx="106140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DCCBAFD-2D39-4262-CBBF-4386C62A7759}"/>
              </a:ext>
            </a:extLst>
          </p:cNvPr>
          <p:cNvSpPr txBox="1"/>
          <p:nvPr/>
        </p:nvSpPr>
        <p:spPr>
          <a:xfrm>
            <a:off x="10951397" y="6127352"/>
            <a:ext cx="891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ERG | 8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0B90330-E51D-C2A0-70A3-F3B723F1BCB9}"/>
              </a:ext>
            </a:extLst>
          </p:cNvPr>
          <p:cNvSpPr txBox="1"/>
          <p:nvPr/>
        </p:nvSpPr>
        <p:spPr>
          <a:xfrm>
            <a:off x="1269999" y="1751982"/>
            <a:ext cx="106140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Weighted Average Cost of Capital is the discount rate for future cash flows into today</a:t>
            </a:r>
            <a:r>
              <a:rPr lang="en-GB" kern="100" dirty="0"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’s money.</a:t>
            </a:r>
          </a:p>
          <a:p>
            <a:pPr lvl="0"/>
            <a:endParaRPr lang="en-GB" sz="18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en-GB" kern="100" dirty="0"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Formula for Present Value of Terminal Value: Terminal Value / Discount Factor</a:t>
            </a:r>
            <a:endParaRPr lang="en-GB" sz="18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0"/>
            <a:endParaRPr lang="en-GB" sz="18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9A4CF45-AB95-DBDA-840D-DEAC3F130A87}"/>
              </a:ext>
            </a:extLst>
          </p:cNvPr>
          <p:cNvSpPr txBox="1"/>
          <p:nvPr/>
        </p:nvSpPr>
        <p:spPr>
          <a:xfrm>
            <a:off x="1270000" y="997820"/>
            <a:ext cx="63493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i="1" dirty="0">
                <a:latin typeface="Times New Roman" pitchFamily="18"/>
                <a:cs typeface="Times New Roman" pitchFamily="18"/>
              </a:rPr>
              <a:t>Present Value of Terminal Value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8484090-08D8-75FE-74D0-90F142FCD15A}"/>
              </a:ext>
            </a:extLst>
          </p:cNvPr>
          <p:cNvSpPr txBox="1"/>
          <p:nvPr/>
        </p:nvSpPr>
        <p:spPr>
          <a:xfrm>
            <a:off x="1172028" y="346009"/>
            <a:ext cx="5321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Elphinstone Research Group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6D473D-A7B5-E32E-C4D9-A9A7B305AA03}"/>
              </a:ext>
            </a:extLst>
          </p:cNvPr>
          <p:cNvSpPr txBox="1"/>
          <p:nvPr/>
        </p:nvSpPr>
        <p:spPr>
          <a:xfrm>
            <a:off x="1192354" y="6127352"/>
            <a:ext cx="885516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/>
              <a:t>Scottish Registered Charity No. </a:t>
            </a:r>
            <a:r>
              <a:rPr lang="en-GB" sz="1600" dirty="0"/>
              <a:t>SC054318</a:t>
            </a:r>
            <a:endParaRPr lang="en-GB" sz="1600" i="1" dirty="0"/>
          </a:p>
          <a:p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F4BAD25-F8FC-BDE0-653C-CBE37A960C0A}"/>
              </a:ext>
            </a:extLst>
          </p:cNvPr>
          <p:cNvSpPr/>
          <p:nvPr/>
        </p:nvSpPr>
        <p:spPr>
          <a:xfrm>
            <a:off x="3559628" y="3444258"/>
            <a:ext cx="5671457" cy="1204554"/>
          </a:xfrm>
          <a:prstGeom prst="rect">
            <a:avLst/>
          </a:prstGeom>
          <a:solidFill>
            <a:srgbClr val="103A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663BE36-835B-185D-3723-48B33DAD5A35}"/>
                  </a:ext>
                </a:extLst>
              </p:cNvPr>
              <p:cNvSpPr txBox="1"/>
              <p:nvPr/>
            </p:nvSpPr>
            <p:spPr>
              <a:xfrm>
                <a:off x="3347356" y="3781783"/>
                <a:ext cx="6096000" cy="5691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2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PV of TV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𝑇𝑉</m:t>
                        </m:r>
                      </m:num>
                      <m:den>
                        <m:d>
                          <m:dPr>
                            <m:ctrlPr>
                              <a:rPr lang="en-GB" sz="2000" b="0" i="1" smtClean="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GB" sz="2000" b="0" i="1" smtClean="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1+</m:t>
                            </m:r>
                            <m:r>
                              <a:rPr lang="en-GB" sz="2000" b="0" i="1" smtClean="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𝑊𝐴𝐶𝐶</m:t>
                            </m:r>
                          </m:e>
                        </m:d>
                        <m:r>
                          <a:rPr lang="en-GB" sz="2000" b="0" i="1" baseline="30000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en-GB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663BE36-835B-185D-3723-48B33DAD5A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356" y="3781783"/>
                <a:ext cx="6096000" cy="5691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4053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1D0155-A12E-6B83-BAE7-539B7DB51A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6DA4FC13-3EAB-F9C1-8769-3AA88B0CFD0B}"/>
              </a:ext>
            </a:extLst>
          </p:cNvPr>
          <p:cNvSpPr/>
          <p:nvPr/>
        </p:nvSpPr>
        <p:spPr>
          <a:xfrm>
            <a:off x="4787263" y="3140454"/>
            <a:ext cx="6694442" cy="1204554"/>
          </a:xfrm>
          <a:prstGeom prst="rect">
            <a:avLst/>
          </a:prstGeom>
          <a:solidFill>
            <a:srgbClr val="103A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72B0120-33E2-C542-FC00-B6DBA5D5A019}"/>
              </a:ext>
            </a:extLst>
          </p:cNvPr>
          <p:cNvSpPr/>
          <p:nvPr/>
        </p:nvSpPr>
        <p:spPr>
          <a:xfrm>
            <a:off x="0" y="0"/>
            <a:ext cx="990600" cy="6858000"/>
          </a:xfrm>
          <a:prstGeom prst="rect">
            <a:avLst/>
          </a:prstGeom>
          <a:solidFill>
            <a:srgbClr val="103A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294BBC5-989E-8549-85FC-0EB305FC4DE9}"/>
              </a:ext>
            </a:extLst>
          </p:cNvPr>
          <p:cNvCxnSpPr>
            <a:cxnSpLocks/>
          </p:cNvCxnSpPr>
          <p:nvPr/>
        </p:nvCxnSpPr>
        <p:spPr>
          <a:xfrm>
            <a:off x="1270000" y="730648"/>
            <a:ext cx="106140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B34ED72-EB3A-C727-D586-06CF6FD1F316}"/>
              </a:ext>
            </a:extLst>
          </p:cNvPr>
          <p:cNvSpPr txBox="1"/>
          <p:nvPr/>
        </p:nvSpPr>
        <p:spPr>
          <a:xfrm>
            <a:off x="10951397" y="6127352"/>
            <a:ext cx="891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ERG | 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937C17D-EC59-306A-0A70-FAA6067D962C}"/>
              </a:ext>
            </a:extLst>
          </p:cNvPr>
          <p:cNvSpPr txBox="1"/>
          <p:nvPr/>
        </p:nvSpPr>
        <p:spPr>
          <a:xfrm>
            <a:off x="1269999" y="1751982"/>
            <a:ext cx="106140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dirty="0"/>
              <a:t>It is crucial that after all the complex forecasting and discounting, when you are left with the Enterprise Value (EV), you calculate the share price.</a:t>
            </a:r>
          </a:p>
          <a:p>
            <a:pPr lvl="0"/>
            <a:endParaRPr lang="en-GB" sz="18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GB" dirty="0"/>
              <a:t>To get there we must perform what is known as the Equity Value Bridge</a:t>
            </a:r>
          </a:p>
          <a:p>
            <a:pPr lvl="0"/>
            <a:endParaRPr lang="en-GB" sz="18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AB7E46A-8125-ECA8-3E9E-B3C2AC3211E0}"/>
              </a:ext>
            </a:extLst>
          </p:cNvPr>
          <p:cNvSpPr txBox="1"/>
          <p:nvPr/>
        </p:nvSpPr>
        <p:spPr>
          <a:xfrm>
            <a:off x="1270000" y="997820"/>
            <a:ext cx="74047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i="1" dirty="0">
                <a:latin typeface="Times New Roman" pitchFamily="18"/>
                <a:cs typeface="Times New Roman" pitchFamily="18"/>
              </a:rPr>
              <a:t>From Enterprise Value to Share Price</a:t>
            </a:r>
          </a:p>
          <a:p>
            <a:endParaRPr lang="en-GB" sz="3600" b="1" i="1" dirty="0">
              <a:latin typeface="Times New Roman" pitchFamily="18"/>
              <a:cs typeface="Times New Roman" pitchFamily="18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B6B3429-6246-F38D-DCA0-058D6039C230}"/>
              </a:ext>
            </a:extLst>
          </p:cNvPr>
          <p:cNvSpPr txBox="1"/>
          <p:nvPr/>
        </p:nvSpPr>
        <p:spPr>
          <a:xfrm>
            <a:off x="1172028" y="346009"/>
            <a:ext cx="5321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Elphinstone Research Group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C3089E-62DA-6CF2-A67B-1E0C035FD32C}"/>
              </a:ext>
            </a:extLst>
          </p:cNvPr>
          <p:cNvSpPr txBox="1"/>
          <p:nvPr/>
        </p:nvSpPr>
        <p:spPr>
          <a:xfrm>
            <a:off x="1192354" y="6127352"/>
            <a:ext cx="885516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/>
              <a:t>Scottish Registered Charity No. </a:t>
            </a:r>
            <a:r>
              <a:rPr lang="en-GB" sz="1600" dirty="0"/>
              <a:t>SC054318</a:t>
            </a:r>
            <a:endParaRPr lang="en-GB" sz="1600" i="1" dirty="0"/>
          </a:p>
          <a:p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569DC1-5585-8746-8C7C-98B607A47D92}"/>
              </a:ext>
            </a:extLst>
          </p:cNvPr>
          <p:cNvSpPr txBox="1"/>
          <p:nvPr/>
        </p:nvSpPr>
        <p:spPr>
          <a:xfrm>
            <a:off x="4735557" y="3573454"/>
            <a:ext cx="680057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Equity Value = Enterprise Value - Net Debt -  Preferred Stock - Minority Interest</a:t>
            </a:r>
            <a:endParaRPr lang="en-GB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FABE5B-6420-5024-1A96-5B1CB5F8B38A}"/>
              </a:ext>
            </a:extLst>
          </p:cNvPr>
          <p:cNvSpPr txBox="1"/>
          <p:nvPr/>
        </p:nvSpPr>
        <p:spPr>
          <a:xfrm>
            <a:off x="638721" y="3528545"/>
            <a:ext cx="3823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en-GB" b="1" kern="100" dirty="0"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Equity Value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255E417-1DB0-58EC-C612-76F787AC37D4}"/>
              </a:ext>
            </a:extLst>
          </p:cNvPr>
          <p:cNvSpPr txBox="1"/>
          <p:nvPr/>
        </p:nvSpPr>
        <p:spPr>
          <a:xfrm>
            <a:off x="638721" y="5074811"/>
            <a:ext cx="3823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en-GB" b="1" kern="100" dirty="0"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Share Price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9D4D925-574E-A86C-AA7F-DD730C4BE0FD}"/>
              </a:ext>
            </a:extLst>
          </p:cNvPr>
          <p:cNvSpPr/>
          <p:nvPr/>
        </p:nvSpPr>
        <p:spPr>
          <a:xfrm>
            <a:off x="4787264" y="4674513"/>
            <a:ext cx="5671457" cy="1204554"/>
          </a:xfrm>
          <a:prstGeom prst="rect">
            <a:avLst/>
          </a:prstGeom>
          <a:solidFill>
            <a:srgbClr val="103A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95D7FF5-9210-EAF9-2305-8AFEB2E4B218}"/>
                  </a:ext>
                </a:extLst>
              </p:cNvPr>
              <p:cNvSpPr txBox="1"/>
              <p:nvPr/>
            </p:nvSpPr>
            <p:spPr>
              <a:xfrm>
                <a:off x="4492579" y="4989179"/>
                <a:ext cx="6260825" cy="5752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2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Implied Share Price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𝐸𝑞𝑢𝑖𝑡𝑦</m:t>
                        </m:r>
                        <m:r>
                          <a:rPr lang="en-GB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GB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𝑉𝑎𝑙𝑢𝑒</m:t>
                        </m:r>
                      </m:num>
                      <m:den>
                        <m:r>
                          <a:rPr lang="en-GB" sz="20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𝐷𝑖𝑙𝑢𝑡𝑒𝑑</m:t>
                        </m:r>
                        <m:r>
                          <a:rPr lang="en-GB" sz="20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GB" sz="20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𝑆h𝑎𝑟𝑒𝑠</m:t>
                        </m:r>
                        <m:r>
                          <a:rPr lang="en-GB" sz="20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GB" sz="20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𝑂𝑢𝑡𝑠𝑡𝑎𝑛𝑑𝑖𝑛𝑔</m:t>
                        </m:r>
                      </m:den>
                    </m:f>
                  </m:oMath>
                </a14:m>
                <a:endParaRPr lang="en-GB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95D7FF5-9210-EAF9-2305-8AFEB2E4B2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2579" y="4989179"/>
                <a:ext cx="6260825" cy="57522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37978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718</Words>
  <Application>Microsoft Office PowerPoint</Application>
  <PresentationFormat>Widescreen</PresentationFormat>
  <Paragraphs>94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Aptos</vt:lpstr>
      <vt:lpstr>Aptos Display</vt:lpstr>
      <vt:lpstr>Arial</vt:lpstr>
      <vt:lpstr>Calibri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Mladenov</dc:creator>
  <cp:lastModifiedBy>Daniel Mladenov</cp:lastModifiedBy>
  <cp:revision>56</cp:revision>
  <dcterms:created xsi:type="dcterms:W3CDTF">2025-06-16T17:32:41Z</dcterms:created>
  <dcterms:modified xsi:type="dcterms:W3CDTF">2026-02-15T23:25:28Z</dcterms:modified>
</cp:coreProperties>
</file>