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66" r:id="rId2"/>
    <p:sldId id="268" r:id="rId3"/>
    <p:sldId id="282" r:id="rId4"/>
    <p:sldId id="279" r:id="rId5"/>
    <p:sldId id="294" r:id="rId6"/>
    <p:sldId id="288" r:id="rId7"/>
    <p:sldId id="289" r:id="rId8"/>
    <p:sldId id="286" r:id="rId9"/>
    <p:sldId id="287" r:id="rId10"/>
    <p:sldId id="293" r:id="rId11"/>
    <p:sldId id="292" r:id="rId12"/>
    <p:sldId id="290" r:id="rId13"/>
    <p:sldId id="278" r:id="rId14"/>
    <p:sldId id="281" r:id="rId15"/>
    <p:sldId id="291" r:id="rId16"/>
    <p:sldId id="283"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3A41"/>
    <a:srgbClr val="CCD2D8"/>
    <a:srgbClr val="FF0000"/>
    <a:srgbClr val="0000FF"/>
    <a:srgbClr val="2CA02C"/>
    <a:srgbClr val="FF7F0E"/>
    <a:srgbClr val="1F77B4"/>
    <a:srgbClr val="2A454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9" d="100"/>
          <a:sy n="59" d="100"/>
        </p:scale>
        <p:origin x="964" y="5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952D49-432B-4848-9EE2-549A43BF5AAA}" type="datetimeFigureOut">
              <a:rPr lang="en-GB" smtClean="0"/>
              <a:t>16/07/2026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97FBEC-B49B-413D-8D66-B295E59CDDEA}" type="slidenum">
              <a:rPr lang="en-GB" smtClean="0"/>
              <a:t>‹#›</a:t>
            </a:fld>
            <a:endParaRPr lang="en-GB"/>
          </a:p>
        </p:txBody>
      </p:sp>
    </p:spTree>
    <p:extLst>
      <p:ext uri="{BB962C8B-B14F-4D97-AF65-F5344CB8AC3E}">
        <p14:creationId xmlns:p14="http://schemas.microsoft.com/office/powerpoint/2010/main" val="22750520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CCBEC8-54BF-E3B0-1329-84B9A9DEB8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388273-6B33-2843-348B-75C08BD7D8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5DFF6F-2454-7ACC-C18C-E51B0FEBC48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C066B02-FFBF-A789-468C-587F4ED39518}"/>
              </a:ext>
            </a:extLst>
          </p:cNvPr>
          <p:cNvSpPr>
            <a:spLocks noGrp="1"/>
          </p:cNvSpPr>
          <p:nvPr>
            <p:ph type="sldNum" sz="quarter" idx="5"/>
          </p:nvPr>
        </p:nvSpPr>
        <p:spPr/>
        <p:txBody>
          <a:bodyPr/>
          <a:lstStyle/>
          <a:p>
            <a:fld id="{1F97FBEC-B49B-413D-8D66-B295E59CDDEA}" type="slidenum">
              <a:rPr lang="en-GB" smtClean="0"/>
              <a:t>1</a:t>
            </a:fld>
            <a:endParaRPr lang="en-GB"/>
          </a:p>
        </p:txBody>
      </p:sp>
    </p:spTree>
    <p:extLst>
      <p:ext uri="{BB962C8B-B14F-4D97-AF65-F5344CB8AC3E}">
        <p14:creationId xmlns:p14="http://schemas.microsoft.com/office/powerpoint/2010/main" val="5040086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8EF44-E132-FDFB-D260-5D3007E91B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7BC1C5-368D-658D-F23F-1DEE036F18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41DD18-0930-8A1C-978A-FFAC29280CD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2C3342C-65FE-82F6-61BA-95548F8DF9D0}"/>
              </a:ext>
            </a:extLst>
          </p:cNvPr>
          <p:cNvSpPr>
            <a:spLocks noGrp="1"/>
          </p:cNvSpPr>
          <p:nvPr>
            <p:ph type="sldNum" sz="quarter" idx="5"/>
          </p:nvPr>
        </p:nvSpPr>
        <p:spPr/>
        <p:txBody>
          <a:bodyPr/>
          <a:lstStyle/>
          <a:p>
            <a:fld id="{1F97FBEC-B49B-413D-8D66-B295E59CDDEA}" type="slidenum">
              <a:rPr lang="en-GB" smtClean="0"/>
              <a:t>10</a:t>
            </a:fld>
            <a:endParaRPr lang="en-GB"/>
          </a:p>
        </p:txBody>
      </p:sp>
    </p:spTree>
    <p:extLst>
      <p:ext uri="{BB962C8B-B14F-4D97-AF65-F5344CB8AC3E}">
        <p14:creationId xmlns:p14="http://schemas.microsoft.com/office/powerpoint/2010/main" val="27476627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EFD9AB-67EC-9EA6-F899-94E41D51BA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E77E52-65B4-F54C-15C2-B11F8893B7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7F83EA-0FF2-C827-B2BB-618BAB87F5B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D3CA1A2-7843-4D70-1077-1F6B3104D68F}"/>
              </a:ext>
            </a:extLst>
          </p:cNvPr>
          <p:cNvSpPr>
            <a:spLocks noGrp="1"/>
          </p:cNvSpPr>
          <p:nvPr>
            <p:ph type="sldNum" sz="quarter" idx="5"/>
          </p:nvPr>
        </p:nvSpPr>
        <p:spPr/>
        <p:txBody>
          <a:bodyPr/>
          <a:lstStyle/>
          <a:p>
            <a:fld id="{1F97FBEC-B49B-413D-8D66-B295E59CDDEA}" type="slidenum">
              <a:rPr lang="en-GB" smtClean="0"/>
              <a:t>11</a:t>
            </a:fld>
            <a:endParaRPr lang="en-GB"/>
          </a:p>
        </p:txBody>
      </p:sp>
    </p:spTree>
    <p:extLst>
      <p:ext uri="{BB962C8B-B14F-4D97-AF65-F5344CB8AC3E}">
        <p14:creationId xmlns:p14="http://schemas.microsoft.com/office/powerpoint/2010/main" val="4168537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CBFE95-5E8D-B6F7-5BA2-C4904CE981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D15104-9075-0338-36CC-074ED427DC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648BD6-61A4-665D-0D95-24CBF0339C3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03D1748-182A-A0B5-0891-C086EB3D11D1}"/>
              </a:ext>
            </a:extLst>
          </p:cNvPr>
          <p:cNvSpPr>
            <a:spLocks noGrp="1"/>
          </p:cNvSpPr>
          <p:nvPr>
            <p:ph type="sldNum" sz="quarter" idx="5"/>
          </p:nvPr>
        </p:nvSpPr>
        <p:spPr/>
        <p:txBody>
          <a:bodyPr/>
          <a:lstStyle/>
          <a:p>
            <a:fld id="{1F97FBEC-B49B-413D-8D66-B295E59CDDEA}" type="slidenum">
              <a:rPr lang="en-GB" smtClean="0"/>
              <a:t>12</a:t>
            </a:fld>
            <a:endParaRPr lang="en-GB"/>
          </a:p>
        </p:txBody>
      </p:sp>
    </p:spTree>
    <p:extLst>
      <p:ext uri="{BB962C8B-B14F-4D97-AF65-F5344CB8AC3E}">
        <p14:creationId xmlns:p14="http://schemas.microsoft.com/office/powerpoint/2010/main" val="36186853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8321E-4F89-058E-3908-D69A7C8EF9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C0900D-605B-A6EE-9C4D-5C0279F84C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D6F2A9-B1DA-EF86-8E7D-BBBE164286F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894AA46-01B0-BCA3-3B35-FDC116154AFF}"/>
              </a:ext>
            </a:extLst>
          </p:cNvPr>
          <p:cNvSpPr>
            <a:spLocks noGrp="1"/>
          </p:cNvSpPr>
          <p:nvPr>
            <p:ph type="sldNum" sz="quarter" idx="5"/>
          </p:nvPr>
        </p:nvSpPr>
        <p:spPr/>
        <p:txBody>
          <a:bodyPr/>
          <a:lstStyle/>
          <a:p>
            <a:fld id="{1F97FBEC-B49B-413D-8D66-B295E59CDDEA}" type="slidenum">
              <a:rPr lang="en-GB" smtClean="0"/>
              <a:t>13</a:t>
            </a:fld>
            <a:endParaRPr lang="en-GB"/>
          </a:p>
        </p:txBody>
      </p:sp>
    </p:spTree>
    <p:extLst>
      <p:ext uri="{BB962C8B-B14F-4D97-AF65-F5344CB8AC3E}">
        <p14:creationId xmlns:p14="http://schemas.microsoft.com/office/powerpoint/2010/main" val="38189847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25AC94-4CA7-7D84-3F12-AA23CAFDA9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86D0FC-4500-049B-E1AD-E5D5E88811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7845CE-8A48-4507-6AB8-F5514A64D6B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F2F970D-9A22-E5E9-D610-7B4383CEB2F3}"/>
              </a:ext>
            </a:extLst>
          </p:cNvPr>
          <p:cNvSpPr>
            <a:spLocks noGrp="1"/>
          </p:cNvSpPr>
          <p:nvPr>
            <p:ph type="sldNum" sz="quarter" idx="5"/>
          </p:nvPr>
        </p:nvSpPr>
        <p:spPr/>
        <p:txBody>
          <a:bodyPr/>
          <a:lstStyle/>
          <a:p>
            <a:fld id="{1F97FBEC-B49B-413D-8D66-B295E59CDDEA}" type="slidenum">
              <a:rPr lang="en-GB" smtClean="0"/>
              <a:t>14</a:t>
            </a:fld>
            <a:endParaRPr lang="en-GB"/>
          </a:p>
        </p:txBody>
      </p:sp>
    </p:spTree>
    <p:extLst>
      <p:ext uri="{BB962C8B-B14F-4D97-AF65-F5344CB8AC3E}">
        <p14:creationId xmlns:p14="http://schemas.microsoft.com/office/powerpoint/2010/main" val="22606350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CE7919-BA67-E484-2FEF-01D2E18168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25F032-16AF-E911-2419-26851D59A6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BFB8E8-7EF2-5128-93EE-49A109EE1FE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0E987AE-55C6-3097-17B2-318E0856545C}"/>
              </a:ext>
            </a:extLst>
          </p:cNvPr>
          <p:cNvSpPr>
            <a:spLocks noGrp="1"/>
          </p:cNvSpPr>
          <p:nvPr>
            <p:ph type="sldNum" sz="quarter" idx="5"/>
          </p:nvPr>
        </p:nvSpPr>
        <p:spPr/>
        <p:txBody>
          <a:bodyPr/>
          <a:lstStyle/>
          <a:p>
            <a:fld id="{1F97FBEC-B49B-413D-8D66-B295E59CDDEA}" type="slidenum">
              <a:rPr lang="en-GB" smtClean="0"/>
              <a:t>15</a:t>
            </a:fld>
            <a:endParaRPr lang="en-GB"/>
          </a:p>
        </p:txBody>
      </p:sp>
    </p:spTree>
    <p:extLst>
      <p:ext uri="{BB962C8B-B14F-4D97-AF65-F5344CB8AC3E}">
        <p14:creationId xmlns:p14="http://schemas.microsoft.com/office/powerpoint/2010/main" val="6028502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C84CB-35A9-FCA0-B541-FCD1FADFC9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B516AC-8495-09F9-8C99-F5164A45B5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5A29E7-D1A7-357D-09DA-B1AD03CEA75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DF4AE59-1B89-F372-A30F-97106D8A415E}"/>
              </a:ext>
            </a:extLst>
          </p:cNvPr>
          <p:cNvSpPr>
            <a:spLocks noGrp="1"/>
          </p:cNvSpPr>
          <p:nvPr>
            <p:ph type="sldNum" sz="quarter" idx="5"/>
          </p:nvPr>
        </p:nvSpPr>
        <p:spPr/>
        <p:txBody>
          <a:bodyPr/>
          <a:lstStyle/>
          <a:p>
            <a:fld id="{1F97FBEC-B49B-413D-8D66-B295E59CDDEA}" type="slidenum">
              <a:rPr lang="en-GB" smtClean="0"/>
              <a:t>16</a:t>
            </a:fld>
            <a:endParaRPr lang="en-GB"/>
          </a:p>
        </p:txBody>
      </p:sp>
    </p:spTree>
    <p:extLst>
      <p:ext uri="{BB962C8B-B14F-4D97-AF65-F5344CB8AC3E}">
        <p14:creationId xmlns:p14="http://schemas.microsoft.com/office/powerpoint/2010/main" val="30855221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F97FBEC-B49B-413D-8D66-B295E59CDDEA}" type="slidenum">
              <a:rPr lang="en-GB" smtClean="0"/>
              <a:t>2</a:t>
            </a:fld>
            <a:endParaRPr lang="en-GB"/>
          </a:p>
        </p:txBody>
      </p:sp>
    </p:spTree>
    <p:extLst>
      <p:ext uri="{BB962C8B-B14F-4D97-AF65-F5344CB8AC3E}">
        <p14:creationId xmlns:p14="http://schemas.microsoft.com/office/powerpoint/2010/main" val="8586541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271E07-5ED2-5622-0A3F-5907501BD6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348590-FA8F-4130-E2BC-74ED1E7E40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D2BB00-119F-5CF7-C305-EA2F7B9EBC8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E1C583B-10B8-9FFF-9327-1B8205BC01C2}"/>
              </a:ext>
            </a:extLst>
          </p:cNvPr>
          <p:cNvSpPr>
            <a:spLocks noGrp="1"/>
          </p:cNvSpPr>
          <p:nvPr>
            <p:ph type="sldNum" sz="quarter" idx="5"/>
          </p:nvPr>
        </p:nvSpPr>
        <p:spPr/>
        <p:txBody>
          <a:bodyPr/>
          <a:lstStyle/>
          <a:p>
            <a:fld id="{1F97FBEC-B49B-413D-8D66-B295E59CDDEA}" type="slidenum">
              <a:rPr lang="en-GB" smtClean="0"/>
              <a:t>3</a:t>
            </a:fld>
            <a:endParaRPr lang="en-GB"/>
          </a:p>
        </p:txBody>
      </p:sp>
    </p:spTree>
    <p:extLst>
      <p:ext uri="{BB962C8B-B14F-4D97-AF65-F5344CB8AC3E}">
        <p14:creationId xmlns:p14="http://schemas.microsoft.com/office/powerpoint/2010/main" val="29476995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8DA4EA-C0F9-4330-5458-F4E93A1417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1DB52F-FEBE-B492-C49D-FBA0DF2B01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AB3C92-37CC-7650-7C53-91FAB2F8823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B791F21-BDC9-F02A-3564-C10104359177}"/>
              </a:ext>
            </a:extLst>
          </p:cNvPr>
          <p:cNvSpPr>
            <a:spLocks noGrp="1"/>
          </p:cNvSpPr>
          <p:nvPr>
            <p:ph type="sldNum" sz="quarter" idx="5"/>
          </p:nvPr>
        </p:nvSpPr>
        <p:spPr/>
        <p:txBody>
          <a:bodyPr/>
          <a:lstStyle/>
          <a:p>
            <a:fld id="{1F97FBEC-B49B-413D-8D66-B295E59CDDEA}" type="slidenum">
              <a:rPr lang="en-GB" smtClean="0"/>
              <a:t>4</a:t>
            </a:fld>
            <a:endParaRPr lang="en-GB"/>
          </a:p>
        </p:txBody>
      </p:sp>
    </p:spTree>
    <p:extLst>
      <p:ext uri="{BB962C8B-B14F-4D97-AF65-F5344CB8AC3E}">
        <p14:creationId xmlns:p14="http://schemas.microsoft.com/office/powerpoint/2010/main" val="28533232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F0DC0F-1C85-C109-1FDF-2645243D22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2F29E5-143A-DA96-BE5D-3481E0E511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DA446B-8889-9544-F2C5-FA44689C42B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8296619-E709-5E8E-B3D4-C814867259F5}"/>
              </a:ext>
            </a:extLst>
          </p:cNvPr>
          <p:cNvSpPr>
            <a:spLocks noGrp="1"/>
          </p:cNvSpPr>
          <p:nvPr>
            <p:ph type="sldNum" sz="quarter" idx="5"/>
          </p:nvPr>
        </p:nvSpPr>
        <p:spPr/>
        <p:txBody>
          <a:bodyPr/>
          <a:lstStyle/>
          <a:p>
            <a:fld id="{1F97FBEC-B49B-413D-8D66-B295E59CDDEA}" type="slidenum">
              <a:rPr lang="en-GB" smtClean="0"/>
              <a:t>5</a:t>
            </a:fld>
            <a:endParaRPr lang="en-GB"/>
          </a:p>
        </p:txBody>
      </p:sp>
    </p:spTree>
    <p:extLst>
      <p:ext uri="{BB962C8B-B14F-4D97-AF65-F5344CB8AC3E}">
        <p14:creationId xmlns:p14="http://schemas.microsoft.com/office/powerpoint/2010/main" val="22163145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6AF78-2F07-6A71-8FE6-2887FC40C8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DAD068-C2B2-9DAE-4399-516CBA7DEE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332CF0-6E0A-EAA5-8567-3A7E304DC84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14B8FF1-38D4-E8FF-B336-401F0AD3903B}"/>
              </a:ext>
            </a:extLst>
          </p:cNvPr>
          <p:cNvSpPr>
            <a:spLocks noGrp="1"/>
          </p:cNvSpPr>
          <p:nvPr>
            <p:ph type="sldNum" sz="quarter" idx="5"/>
          </p:nvPr>
        </p:nvSpPr>
        <p:spPr/>
        <p:txBody>
          <a:bodyPr/>
          <a:lstStyle/>
          <a:p>
            <a:fld id="{1F97FBEC-B49B-413D-8D66-B295E59CDDEA}" type="slidenum">
              <a:rPr lang="en-GB" smtClean="0"/>
              <a:t>6</a:t>
            </a:fld>
            <a:endParaRPr lang="en-GB"/>
          </a:p>
        </p:txBody>
      </p:sp>
    </p:spTree>
    <p:extLst>
      <p:ext uri="{BB962C8B-B14F-4D97-AF65-F5344CB8AC3E}">
        <p14:creationId xmlns:p14="http://schemas.microsoft.com/office/powerpoint/2010/main" val="40816371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85830-3ED7-5535-272E-64C8120FC2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BBE05C-FF00-D2CA-6A08-07FA0A085E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C74A71-44F4-C3A0-298C-12C4F3BCB50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493D44B-D8D0-1517-FAAF-386153386D88}"/>
              </a:ext>
            </a:extLst>
          </p:cNvPr>
          <p:cNvSpPr>
            <a:spLocks noGrp="1"/>
          </p:cNvSpPr>
          <p:nvPr>
            <p:ph type="sldNum" sz="quarter" idx="5"/>
          </p:nvPr>
        </p:nvSpPr>
        <p:spPr/>
        <p:txBody>
          <a:bodyPr/>
          <a:lstStyle/>
          <a:p>
            <a:fld id="{1F97FBEC-B49B-413D-8D66-B295E59CDDEA}" type="slidenum">
              <a:rPr lang="en-GB" smtClean="0"/>
              <a:t>7</a:t>
            </a:fld>
            <a:endParaRPr lang="en-GB"/>
          </a:p>
        </p:txBody>
      </p:sp>
    </p:spTree>
    <p:extLst>
      <p:ext uri="{BB962C8B-B14F-4D97-AF65-F5344CB8AC3E}">
        <p14:creationId xmlns:p14="http://schemas.microsoft.com/office/powerpoint/2010/main" val="6359699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5AC1C2-4F59-4343-B18B-950F41A2A6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F30598-A10E-6F27-E924-DB2BABAD9A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D14361-D14F-B012-4243-826AAD39664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B822099-92E3-DD42-B95F-C112F0C9C5BF}"/>
              </a:ext>
            </a:extLst>
          </p:cNvPr>
          <p:cNvSpPr>
            <a:spLocks noGrp="1"/>
          </p:cNvSpPr>
          <p:nvPr>
            <p:ph type="sldNum" sz="quarter" idx="5"/>
          </p:nvPr>
        </p:nvSpPr>
        <p:spPr/>
        <p:txBody>
          <a:bodyPr/>
          <a:lstStyle/>
          <a:p>
            <a:fld id="{1F97FBEC-B49B-413D-8D66-B295E59CDDEA}" type="slidenum">
              <a:rPr lang="en-GB" smtClean="0"/>
              <a:t>8</a:t>
            </a:fld>
            <a:endParaRPr lang="en-GB"/>
          </a:p>
        </p:txBody>
      </p:sp>
    </p:spTree>
    <p:extLst>
      <p:ext uri="{BB962C8B-B14F-4D97-AF65-F5344CB8AC3E}">
        <p14:creationId xmlns:p14="http://schemas.microsoft.com/office/powerpoint/2010/main" val="16499246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5FFE82-C380-B899-7839-614C42DBAC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52926D-1CCB-082A-C025-733D0C59F0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D7561A-625C-5A5F-7557-20C41582754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9DBB83F-F144-E394-1E5D-FC82CD62998D}"/>
              </a:ext>
            </a:extLst>
          </p:cNvPr>
          <p:cNvSpPr>
            <a:spLocks noGrp="1"/>
          </p:cNvSpPr>
          <p:nvPr>
            <p:ph type="sldNum" sz="quarter" idx="5"/>
          </p:nvPr>
        </p:nvSpPr>
        <p:spPr/>
        <p:txBody>
          <a:bodyPr/>
          <a:lstStyle/>
          <a:p>
            <a:fld id="{1F97FBEC-B49B-413D-8D66-B295E59CDDEA}" type="slidenum">
              <a:rPr lang="en-GB" smtClean="0"/>
              <a:t>9</a:t>
            </a:fld>
            <a:endParaRPr lang="en-GB"/>
          </a:p>
        </p:txBody>
      </p:sp>
    </p:spTree>
    <p:extLst>
      <p:ext uri="{BB962C8B-B14F-4D97-AF65-F5344CB8AC3E}">
        <p14:creationId xmlns:p14="http://schemas.microsoft.com/office/powerpoint/2010/main" val="22630263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1F6D1-E2E6-BC0F-DBAA-198A343F85B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21CCDE1-FEDE-B43B-934F-ED67E4167C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A48C528-6991-C94A-A9DA-DA7546139ADF}"/>
              </a:ext>
            </a:extLst>
          </p:cNvPr>
          <p:cNvSpPr>
            <a:spLocks noGrp="1"/>
          </p:cNvSpPr>
          <p:nvPr>
            <p:ph type="dt" sz="half" idx="10"/>
          </p:nvPr>
        </p:nvSpPr>
        <p:spPr/>
        <p:txBody>
          <a:bodyPr/>
          <a:lstStyle/>
          <a:p>
            <a:fld id="{151E39DA-1784-4B26-B1E3-4E97C22805E6}" type="datetimeFigureOut">
              <a:rPr lang="en-GB" smtClean="0"/>
              <a:t>16/07/2026</a:t>
            </a:fld>
            <a:endParaRPr lang="en-GB"/>
          </a:p>
        </p:txBody>
      </p:sp>
      <p:sp>
        <p:nvSpPr>
          <p:cNvPr id="5" name="Footer Placeholder 4">
            <a:extLst>
              <a:ext uri="{FF2B5EF4-FFF2-40B4-BE49-F238E27FC236}">
                <a16:creationId xmlns:a16="http://schemas.microsoft.com/office/drawing/2014/main" id="{6C3B4C60-C633-62D6-4D0E-399D7C0F1D3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787B07C-26CE-D91C-6BBE-BFBB039E5A58}"/>
              </a:ext>
            </a:extLst>
          </p:cNvPr>
          <p:cNvSpPr>
            <a:spLocks noGrp="1"/>
          </p:cNvSpPr>
          <p:nvPr>
            <p:ph type="sldNum" sz="quarter" idx="12"/>
          </p:nvPr>
        </p:nvSpPr>
        <p:spPr/>
        <p:txBody>
          <a:bodyPr/>
          <a:lstStyle/>
          <a:p>
            <a:fld id="{30524880-5412-47F1-8701-8B6D0ED48234}" type="slidenum">
              <a:rPr lang="en-GB" smtClean="0"/>
              <a:t>‹#›</a:t>
            </a:fld>
            <a:endParaRPr lang="en-GB"/>
          </a:p>
        </p:txBody>
      </p:sp>
    </p:spTree>
    <p:extLst>
      <p:ext uri="{BB962C8B-B14F-4D97-AF65-F5344CB8AC3E}">
        <p14:creationId xmlns:p14="http://schemas.microsoft.com/office/powerpoint/2010/main" val="15092049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96B9C-F171-D48D-24E0-6041B4F3FAB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986544B-2BD0-6213-50B5-9611AC76522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964DBF8-6FD9-D57F-D451-35C18223D87A}"/>
              </a:ext>
            </a:extLst>
          </p:cNvPr>
          <p:cNvSpPr>
            <a:spLocks noGrp="1"/>
          </p:cNvSpPr>
          <p:nvPr>
            <p:ph type="dt" sz="half" idx="10"/>
          </p:nvPr>
        </p:nvSpPr>
        <p:spPr/>
        <p:txBody>
          <a:bodyPr/>
          <a:lstStyle/>
          <a:p>
            <a:fld id="{151E39DA-1784-4B26-B1E3-4E97C22805E6}" type="datetimeFigureOut">
              <a:rPr lang="en-GB" smtClean="0"/>
              <a:t>16/07/2026</a:t>
            </a:fld>
            <a:endParaRPr lang="en-GB"/>
          </a:p>
        </p:txBody>
      </p:sp>
      <p:sp>
        <p:nvSpPr>
          <p:cNvPr id="5" name="Footer Placeholder 4">
            <a:extLst>
              <a:ext uri="{FF2B5EF4-FFF2-40B4-BE49-F238E27FC236}">
                <a16:creationId xmlns:a16="http://schemas.microsoft.com/office/drawing/2014/main" id="{6B4B2115-C771-6B7C-9220-B53C901A49E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2175A2E-4339-FF6B-1789-7642BD384E78}"/>
              </a:ext>
            </a:extLst>
          </p:cNvPr>
          <p:cNvSpPr>
            <a:spLocks noGrp="1"/>
          </p:cNvSpPr>
          <p:nvPr>
            <p:ph type="sldNum" sz="quarter" idx="12"/>
          </p:nvPr>
        </p:nvSpPr>
        <p:spPr/>
        <p:txBody>
          <a:bodyPr/>
          <a:lstStyle/>
          <a:p>
            <a:fld id="{30524880-5412-47F1-8701-8B6D0ED48234}" type="slidenum">
              <a:rPr lang="en-GB" smtClean="0"/>
              <a:t>‹#›</a:t>
            </a:fld>
            <a:endParaRPr lang="en-GB"/>
          </a:p>
        </p:txBody>
      </p:sp>
    </p:spTree>
    <p:extLst>
      <p:ext uri="{BB962C8B-B14F-4D97-AF65-F5344CB8AC3E}">
        <p14:creationId xmlns:p14="http://schemas.microsoft.com/office/powerpoint/2010/main" val="445774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187E132-861B-8B51-1266-52F799C0768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DDAC6CF-16B3-E798-835E-5D5D518993F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8741E75-A654-D329-FD4E-253A810E2D8B}"/>
              </a:ext>
            </a:extLst>
          </p:cNvPr>
          <p:cNvSpPr>
            <a:spLocks noGrp="1"/>
          </p:cNvSpPr>
          <p:nvPr>
            <p:ph type="dt" sz="half" idx="10"/>
          </p:nvPr>
        </p:nvSpPr>
        <p:spPr/>
        <p:txBody>
          <a:bodyPr/>
          <a:lstStyle/>
          <a:p>
            <a:fld id="{151E39DA-1784-4B26-B1E3-4E97C22805E6}" type="datetimeFigureOut">
              <a:rPr lang="en-GB" smtClean="0"/>
              <a:t>16/07/2026</a:t>
            </a:fld>
            <a:endParaRPr lang="en-GB"/>
          </a:p>
        </p:txBody>
      </p:sp>
      <p:sp>
        <p:nvSpPr>
          <p:cNvPr id="5" name="Footer Placeholder 4">
            <a:extLst>
              <a:ext uri="{FF2B5EF4-FFF2-40B4-BE49-F238E27FC236}">
                <a16:creationId xmlns:a16="http://schemas.microsoft.com/office/drawing/2014/main" id="{313E0D00-8AF6-18E0-1DAC-0BD9D3427FD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D342821-1066-6CA3-3008-8AB505DA5FC2}"/>
              </a:ext>
            </a:extLst>
          </p:cNvPr>
          <p:cNvSpPr>
            <a:spLocks noGrp="1"/>
          </p:cNvSpPr>
          <p:nvPr>
            <p:ph type="sldNum" sz="quarter" idx="12"/>
          </p:nvPr>
        </p:nvSpPr>
        <p:spPr/>
        <p:txBody>
          <a:bodyPr/>
          <a:lstStyle/>
          <a:p>
            <a:fld id="{30524880-5412-47F1-8701-8B6D0ED48234}" type="slidenum">
              <a:rPr lang="en-GB" smtClean="0"/>
              <a:t>‹#›</a:t>
            </a:fld>
            <a:endParaRPr lang="en-GB"/>
          </a:p>
        </p:txBody>
      </p:sp>
    </p:spTree>
    <p:extLst>
      <p:ext uri="{BB962C8B-B14F-4D97-AF65-F5344CB8AC3E}">
        <p14:creationId xmlns:p14="http://schemas.microsoft.com/office/powerpoint/2010/main" val="4015244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A0C1A-A3BE-3D6C-776F-CD24334C14E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E57B1A2-E553-155D-936A-A589D30C513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7D38C36-B844-BB2C-8052-AF35E1FD6934}"/>
              </a:ext>
            </a:extLst>
          </p:cNvPr>
          <p:cNvSpPr>
            <a:spLocks noGrp="1"/>
          </p:cNvSpPr>
          <p:nvPr>
            <p:ph type="dt" sz="half" idx="10"/>
          </p:nvPr>
        </p:nvSpPr>
        <p:spPr/>
        <p:txBody>
          <a:bodyPr/>
          <a:lstStyle/>
          <a:p>
            <a:fld id="{151E39DA-1784-4B26-B1E3-4E97C22805E6}" type="datetimeFigureOut">
              <a:rPr lang="en-GB" smtClean="0"/>
              <a:t>16/07/2026</a:t>
            </a:fld>
            <a:endParaRPr lang="en-GB"/>
          </a:p>
        </p:txBody>
      </p:sp>
      <p:sp>
        <p:nvSpPr>
          <p:cNvPr id="5" name="Footer Placeholder 4">
            <a:extLst>
              <a:ext uri="{FF2B5EF4-FFF2-40B4-BE49-F238E27FC236}">
                <a16:creationId xmlns:a16="http://schemas.microsoft.com/office/drawing/2014/main" id="{FFDBDE4C-1953-8955-0013-A8C7E4ABD6F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F990FAF-B9FD-2D0B-B69B-93AD053574C4}"/>
              </a:ext>
            </a:extLst>
          </p:cNvPr>
          <p:cNvSpPr>
            <a:spLocks noGrp="1"/>
          </p:cNvSpPr>
          <p:nvPr>
            <p:ph type="sldNum" sz="quarter" idx="12"/>
          </p:nvPr>
        </p:nvSpPr>
        <p:spPr/>
        <p:txBody>
          <a:bodyPr/>
          <a:lstStyle/>
          <a:p>
            <a:fld id="{30524880-5412-47F1-8701-8B6D0ED48234}" type="slidenum">
              <a:rPr lang="en-GB" smtClean="0"/>
              <a:t>‹#›</a:t>
            </a:fld>
            <a:endParaRPr lang="en-GB"/>
          </a:p>
        </p:txBody>
      </p:sp>
    </p:spTree>
    <p:extLst>
      <p:ext uri="{BB962C8B-B14F-4D97-AF65-F5344CB8AC3E}">
        <p14:creationId xmlns:p14="http://schemas.microsoft.com/office/powerpoint/2010/main" val="561228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BF2BE6-9AE9-0683-A629-58FCD8F33F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4E4C679-E794-4424-5D80-356B0FE7467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D809EAF-8597-4D88-5DF0-F7B8D3D18BFA}"/>
              </a:ext>
            </a:extLst>
          </p:cNvPr>
          <p:cNvSpPr>
            <a:spLocks noGrp="1"/>
          </p:cNvSpPr>
          <p:nvPr>
            <p:ph type="dt" sz="half" idx="10"/>
          </p:nvPr>
        </p:nvSpPr>
        <p:spPr/>
        <p:txBody>
          <a:bodyPr/>
          <a:lstStyle/>
          <a:p>
            <a:fld id="{151E39DA-1784-4B26-B1E3-4E97C22805E6}" type="datetimeFigureOut">
              <a:rPr lang="en-GB" smtClean="0"/>
              <a:t>16/07/2026</a:t>
            </a:fld>
            <a:endParaRPr lang="en-GB"/>
          </a:p>
        </p:txBody>
      </p:sp>
      <p:sp>
        <p:nvSpPr>
          <p:cNvPr id="5" name="Footer Placeholder 4">
            <a:extLst>
              <a:ext uri="{FF2B5EF4-FFF2-40B4-BE49-F238E27FC236}">
                <a16:creationId xmlns:a16="http://schemas.microsoft.com/office/drawing/2014/main" id="{A3BE4D45-C600-8F14-3114-AE9D1116E12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12686A7-E0F1-DCD2-67EF-6697313E6447}"/>
              </a:ext>
            </a:extLst>
          </p:cNvPr>
          <p:cNvSpPr>
            <a:spLocks noGrp="1"/>
          </p:cNvSpPr>
          <p:nvPr>
            <p:ph type="sldNum" sz="quarter" idx="12"/>
          </p:nvPr>
        </p:nvSpPr>
        <p:spPr/>
        <p:txBody>
          <a:bodyPr/>
          <a:lstStyle/>
          <a:p>
            <a:fld id="{30524880-5412-47F1-8701-8B6D0ED48234}" type="slidenum">
              <a:rPr lang="en-GB" smtClean="0"/>
              <a:t>‹#›</a:t>
            </a:fld>
            <a:endParaRPr lang="en-GB"/>
          </a:p>
        </p:txBody>
      </p:sp>
    </p:spTree>
    <p:extLst>
      <p:ext uri="{BB962C8B-B14F-4D97-AF65-F5344CB8AC3E}">
        <p14:creationId xmlns:p14="http://schemas.microsoft.com/office/powerpoint/2010/main" val="1279469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230C8-7B7C-C9A2-4E5B-32D4DA104E6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0522BC4-E8DD-C14B-4D12-C5847EEAA3D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BA5B78D-A9CC-D7E3-E3A4-EBBCF9281BE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7E3B21F-B2D3-85DA-0C2F-1558D30DA57E}"/>
              </a:ext>
            </a:extLst>
          </p:cNvPr>
          <p:cNvSpPr>
            <a:spLocks noGrp="1"/>
          </p:cNvSpPr>
          <p:nvPr>
            <p:ph type="dt" sz="half" idx="10"/>
          </p:nvPr>
        </p:nvSpPr>
        <p:spPr/>
        <p:txBody>
          <a:bodyPr/>
          <a:lstStyle/>
          <a:p>
            <a:fld id="{151E39DA-1784-4B26-B1E3-4E97C22805E6}" type="datetimeFigureOut">
              <a:rPr lang="en-GB" smtClean="0"/>
              <a:t>16/07/2026</a:t>
            </a:fld>
            <a:endParaRPr lang="en-GB"/>
          </a:p>
        </p:txBody>
      </p:sp>
      <p:sp>
        <p:nvSpPr>
          <p:cNvPr id="6" name="Footer Placeholder 5">
            <a:extLst>
              <a:ext uri="{FF2B5EF4-FFF2-40B4-BE49-F238E27FC236}">
                <a16:creationId xmlns:a16="http://schemas.microsoft.com/office/drawing/2014/main" id="{B89E3A29-65D2-591D-0343-9E6A991626A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01E7EBA-2694-2BA0-6D1B-73D4184AE32E}"/>
              </a:ext>
            </a:extLst>
          </p:cNvPr>
          <p:cNvSpPr>
            <a:spLocks noGrp="1"/>
          </p:cNvSpPr>
          <p:nvPr>
            <p:ph type="sldNum" sz="quarter" idx="12"/>
          </p:nvPr>
        </p:nvSpPr>
        <p:spPr/>
        <p:txBody>
          <a:bodyPr/>
          <a:lstStyle/>
          <a:p>
            <a:fld id="{30524880-5412-47F1-8701-8B6D0ED48234}" type="slidenum">
              <a:rPr lang="en-GB" smtClean="0"/>
              <a:t>‹#›</a:t>
            </a:fld>
            <a:endParaRPr lang="en-GB"/>
          </a:p>
        </p:txBody>
      </p:sp>
    </p:spTree>
    <p:extLst>
      <p:ext uri="{BB962C8B-B14F-4D97-AF65-F5344CB8AC3E}">
        <p14:creationId xmlns:p14="http://schemas.microsoft.com/office/powerpoint/2010/main" val="30362450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FE384-F10B-8699-EFBA-0E05C375E81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8E8A38C-60DD-01CE-7712-55B5FB2E729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0A1D0CF-CD5B-2F42-4958-FDAEC22AA2D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85DF598-796F-FA15-6344-5F57D846670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5F9E6B4-BC70-5F5D-6193-CCCAC4C9E40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1F1E155-A4AB-BC3A-99A4-AC7B3E1D527C}"/>
              </a:ext>
            </a:extLst>
          </p:cNvPr>
          <p:cNvSpPr>
            <a:spLocks noGrp="1"/>
          </p:cNvSpPr>
          <p:nvPr>
            <p:ph type="dt" sz="half" idx="10"/>
          </p:nvPr>
        </p:nvSpPr>
        <p:spPr/>
        <p:txBody>
          <a:bodyPr/>
          <a:lstStyle/>
          <a:p>
            <a:fld id="{151E39DA-1784-4B26-B1E3-4E97C22805E6}" type="datetimeFigureOut">
              <a:rPr lang="en-GB" smtClean="0"/>
              <a:t>16/07/2026</a:t>
            </a:fld>
            <a:endParaRPr lang="en-GB"/>
          </a:p>
        </p:txBody>
      </p:sp>
      <p:sp>
        <p:nvSpPr>
          <p:cNvPr id="8" name="Footer Placeholder 7">
            <a:extLst>
              <a:ext uri="{FF2B5EF4-FFF2-40B4-BE49-F238E27FC236}">
                <a16:creationId xmlns:a16="http://schemas.microsoft.com/office/drawing/2014/main" id="{4846818E-8C56-21F7-E622-F15B6822D11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3AA5CFF-8A03-18BB-3977-BDE89FC0A042}"/>
              </a:ext>
            </a:extLst>
          </p:cNvPr>
          <p:cNvSpPr>
            <a:spLocks noGrp="1"/>
          </p:cNvSpPr>
          <p:nvPr>
            <p:ph type="sldNum" sz="quarter" idx="12"/>
          </p:nvPr>
        </p:nvSpPr>
        <p:spPr/>
        <p:txBody>
          <a:bodyPr/>
          <a:lstStyle/>
          <a:p>
            <a:fld id="{30524880-5412-47F1-8701-8B6D0ED48234}" type="slidenum">
              <a:rPr lang="en-GB" smtClean="0"/>
              <a:t>‹#›</a:t>
            </a:fld>
            <a:endParaRPr lang="en-GB"/>
          </a:p>
        </p:txBody>
      </p:sp>
    </p:spTree>
    <p:extLst>
      <p:ext uri="{BB962C8B-B14F-4D97-AF65-F5344CB8AC3E}">
        <p14:creationId xmlns:p14="http://schemas.microsoft.com/office/powerpoint/2010/main" val="28541386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94A97-66D8-223C-93FF-9ECD39047A0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33AE768-68EA-E4B4-E624-75988442AA6A}"/>
              </a:ext>
            </a:extLst>
          </p:cNvPr>
          <p:cNvSpPr>
            <a:spLocks noGrp="1"/>
          </p:cNvSpPr>
          <p:nvPr>
            <p:ph type="dt" sz="half" idx="10"/>
          </p:nvPr>
        </p:nvSpPr>
        <p:spPr/>
        <p:txBody>
          <a:bodyPr/>
          <a:lstStyle/>
          <a:p>
            <a:fld id="{151E39DA-1784-4B26-B1E3-4E97C22805E6}" type="datetimeFigureOut">
              <a:rPr lang="en-GB" smtClean="0"/>
              <a:t>16/07/2026</a:t>
            </a:fld>
            <a:endParaRPr lang="en-GB"/>
          </a:p>
        </p:txBody>
      </p:sp>
      <p:sp>
        <p:nvSpPr>
          <p:cNvPr id="4" name="Footer Placeholder 3">
            <a:extLst>
              <a:ext uri="{FF2B5EF4-FFF2-40B4-BE49-F238E27FC236}">
                <a16:creationId xmlns:a16="http://schemas.microsoft.com/office/drawing/2014/main" id="{E1AC228B-D9E4-F389-7094-E41C1DA7B74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D468BF1-7BCB-EDC2-E7A4-3BF09D3724AB}"/>
              </a:ext>
            </a:extLst>
          </p:cNvPr>
          <p:cNvSpPr>
            <a:spLocks noGrp="1"/>
          </p:cNvSpPr>
          <p:nvPr>
            <p:ph type="sldNum" sz="quarter" idx="12"/>
          </p:nvPr>
        </p:nvSpPr>
        <p:spPr/>
        <p:txBody>
          <a:bodyPr/>
          <a:lstStyle/>
          <a:p>
            <a:fld id="{30524880-5412-47F1-8701-8B6D0ED48234}" type="slidenum">
              <a:rPr lang="en-GB" smtClean="0"/>
              <a:t>‹#›</a:t>
            </a:fld>
            <a:endParaRPr lang="en-GB"/>
          </a:p>
        </p:txBody>
      </p:sp>
    </p:spTree>
    <p:extLst>
      <p:ext uri="{BB962C8B-B14F-4D97-AF65-F5344CB8AC3E}">
        <p14:creationId xmlns:p14="http://schemas.microsoft.com/office/powerpoint/2010/main" val="3995427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14AF920-32E1-71C4-45BB-E27FEFA7EA88}"/>
              </a:ext>
            </a:extLst>
          </p:cNvPr>
          <p:cNvSpPr>
            <a:spLocks noGrp="1"/>
          </p:cNvSpPr>
          <p:nvPr>
            <p:ph type="dt" sz="half" idx="10"/>
          </p:nvPr>
        </p:nvSpPr>
        <p:spPr/>
        <p:txBody>
          <a:bodyPr/>
          <a:lstStyle/>
          <a:p>
            <a:fld id="{151E39DA-1784-4B26-B1E3-4E97C22805E6}" type="datetimeFigureOut">
              <a:rPr lang="en-GB" smtClean="0"/>
              <a:t>16/07/2026</a:t>
            </a:fld>
            <a:endParaRPr lang="en-GB"/>
          </a:p>
        </p:txBody>
      </p:sp>
      <p:sp>
        <p:nvSpPr>
          <p:cNvPr id="3" name="Footer Placeholder 2">
            <a:extLst>
              <a:ext uri="{FF2B5EF4-FFF2-40B4-BE49-F238E27FC236}">
                <a16:creationId xmlns:a16="http://schemas.microsoft.com/office/drawing/2014/main" id="{70C20F7A-18AC-ADFB-829E-8359EB11562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7E0B514-3FFB-5C4D-BE20-246A1ABC4D04}"/>
              </a:ext>
            </a:extLst>
          </p:cNvPr>
          <p:cNvSpPr>
            <a:spLocks noGrp="1"/>
          </p:cNvSpPr>
          <p:nvPr>
            <p:ph type="sldNum" sz="quarter" idx="12"/>
          </p:nvPr>
        </p:nvSpPr>
        <p:spPr/>
        <p:txBody>
          <a:bodyPr/>
          <a:lstStyle/>
          <a:p>
            <a:fld id="{30524880-5412-47F1-8701-8B6D0ED48234}" type="slidenum">
              <a:rPr lang="en-GB" smtClean="0"/>
              <a:t>‹#›</a:t>
            </a:fld>
            <a:endParaRPr lang="en-GB"/>
          </a:p>
        </p:txBody>
      </p:sp>
    </p:spTree>
    <p:extLst>
      <p:ext uri="{BB962C8B-B14F-4D97-AF65-F5344CB8AC3E}">
        <p14:creationId xmlns:p14="http://schemas.microsoft.com/office/powerpoint/2010/main" val="1655220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7075E-66E2-2A69-7DEB-92F27A2DD2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905FD1D-7736-3F67-B284-EB8BAA5CF94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172CC5B-BB9D-0ED6-E706-6FC8B04477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802FE0-3CFA-830E-D219-E0917D3D57DB}"/>
              </a:ext>
            </a:extLst>
          </p:cNvPr>
          <p:cNvSpPr>
            <a:spLocks noGrp="1"/>
          </p:cNvSpPr>
          <p:nvPr>
            <p:ph type="dt" sz="half" idx="10"/>
          </p:nvPr>
        </p:nvSpPr>
        <p:spPr/>
        <p:txBody>
          <a:bodyPr/>
          <a:lstStyle/>
          <a:p>
            <a:fld id="{151E39DA-1784-4B26-B1E3-4E97C22805E6}" type="datetimeFigureOut">
              <a:rPr lang="en-GB" smtClean="0"/>
              <a:t>16/07/2026</a:t>
            </a:fld>
            <a:endParaRPr lang="en-GB"/>
          </a:p>
        </p:txBody>
      </p:sp>
      <p:sp>
        <p:nvSpPr>
          <p:cNvPr id="6" name="Footer Placeholder 5">
            <a:extLst>
              <a:ext uri="{FF2B5EF4-FFF2-40B4-BE49-F238E27FC236}">
                <a16:creationId xmlns:a16="http://schemas.microsoft.com/office/drawing/2014/main" id="{002DB6E1-27E2-E2E6-F8DB-E195F46BFE3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ACA2F73-9A7C-888B-4765-4D26A0935E6C}"/>
              </a:ext>
            </a:extLst>
          </p:cNvPr>
          <p:cNvSpPr>
            <a:spLocks noGrp="1"/>
          </p:cNvSpPr>
          <p:nvPr>
            <p:ph type="sldNum" sz="quarter" idx="12"/>
          </p:nvPr>
        </p:nvSpPr>
        <p:spPr/>
        <p:txBody>
          <a:bodyPr/>
          <a:lstStyle/>
          <a:p>
            <a:fld id="{30524880-5412-47F1-8701-8B6D0ED48234}" type="slidenum">
              <a:rPr lang="en-GB" smtClean="0"/>
              <a:t>‹#›</a:t>
            </a:fld>
            <a:endParaRPr lang="en-GB"/>
          </a:p>
        </p:txBody>
      </p:sp>
    </p:spTree>
    <p:extLst>
      <p:ext uri="{BB962C8B-B14F-4D97-AF65-F5344CB8AC3E}">
        <p14:creationId xmlns:p14="http://schemas.microsoft.com/office/powerpoint/2010/main" val="2099042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971AF-7961-C9A3-22E5-2391A67B07D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4B315F5-FC54-856F-7C41-87028E6C9F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42AB613-A3E0-8D7E-6500-21E9CEF112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53A9FFA-B81C-BA68-4B3B-93165DC722C3}"/>
              </a:ext>
            </a:extLst>
          </p:cNvPr>
          <p:cNvSpPr>
            <a:spLocks noGrp="1"/>
          </p:cNvSpPr>
          <p:nvPr>
            <p:ph type="dt" sz="half" idx="10"/>
          </p:nvPr>
        </p:nvSpPr>
        <p:spPr/>
        <p:txBody>
          <a:bodyPr/>
          <a:lstStyle/>
          <a:p>
            <a:fld id="{151E39DA-1784-4B26-B1E3-4E97C22805E6}" type="datetimeFigureOut">
              <a:rPr lang="en-GB" smtClean="0"/>
              <a:t>16/07/2026</a:t>
            </a:fld>
            <a:endParaRPr lang="en-GB"/>
          </a:p>
        </p:txBody>
      </p:sp>
      <p:sp>
        <p:nvSpPr>
          <p:cNvPr id="6" name="Footer Placeholder 5">
            <a:extLst>
              <a:ext uri="{FF2B5EF4-FFF2-40B4-BE49-F238E27FC236}">
                <a16:creationId xmlns:a16="http://schemas.microsoft.com/office/drawing/2014/main" id="{AE9BA603-ED5A-A0D0-9B63-AE577B6F4C5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527F130-A1DC-B47B-7224-1C2B1755FB08}"/>
              </a:ext>
            </a:extLst>
          </p:cNvPr>
          <p:cNvSpPr>
            <a:spLocks noGrp="1"/>
          </p:cNvSpPr>
          <p:nvPr>
            <p:ph type="sldNum" sz="quarter" idx="12"/>
          </p:nvPr>
        </p:nvSpPr>
        <p:spPr/>
        <p:txBody>
          <a:bodyPr/>
          <a:lstStyle/>
          <a:p>
            <a:fld id="{30524880-5412-47F1-8701-8B6D0ED48234}" type="slidenum">
              <a:rPr lang="en-GB" smtClean="0"/>
              <a:t>‹#›</a:t>
            </a:fld>
            <a:endParaRPr lang="en-GB"/>
          </a:p>
        </p:txBody>
      </p:sp>
    </p:spTree>
    <p:extLst>
      <p:ext uri="{BB962C8B-B14F-4D97-AF65-F5344CB8AC3E}">
        <p14:creationId xmlns:p14="http://schemas.microsoft.com/office/powerpoint/2010/main" val="3720581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3D5F175-93DA-D237-CEF7-F71384D170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184ACAA-B76F-7229-EA59-746DBE2E7C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5A2537B-7785-D149-2E8E-28AE61E818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51E39DA-1784-4B26-B1E3-4E97C22805E6}" type="datetimeFigureOut">
              <a:rPr lang="en-GB" smtClean="0"/>
              <a:t>16/07/2026</a:t>
            </a:fld>
            <a:endParaRPr lang="en-GB"/>
          </a:p>
        </p:txBody>
      </p:sp>
      <p:sp>
        <p:nvSpPr>
          <p:cNvPr id="5" name="Footer Placeholder 4">
            <a:extLst>
              <a:ext uri="{FF2B5EF4-FFF2-40B4-BE49-F238E27FC236}">
                <a16:creationId xmlns:a16="http://schemas.microsoft.com/office/drawing/2014/main" id="{0951FF11-E7F2-2E2B-678D-28B32929568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1129B7C1-4CD1-A5D3-4E04-1785B268E5B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0524880-5412-47F1-8701-8B6D0ED48234}" type="slidenum">
              <a:rPr lang="en-GB" smtClean="0"/>
              <a:t>‹#›</a:t>
            </a:fld>
            <a:endParaRPr lang="en-GB"/>
          </a:p>
        </p:txBody>
      </p:sp>
    </p:spTree>
    <p:extLst>
      <p:ext uri="{BB962C8B-B14F-4D97-AF65-F5344CB8AC3E}">
        <p14:creationId xmlns:p14="http://schemas.microsoft.com/office/powerpoint/2010/main" val="33965673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3.png"/><Relationship Id="rId7"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70.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60.png"/><Relationship Id="rId5" Type="http://schemas.openxmlformats.org/officeDocument/2006/relationships/image" Target="../media/image250.png"/><Relationship Id="rId4" Type="http://schemas.openxmlformats.org/officeDocument/2006/relationships/image" Target="../media/image330.png"/></Relationships>
</file>

<file path=ppt/slides/_rels/slide16.xml.rels><?xml version="1.0" encoding="UTF-8" standalone="yes"?>
<Relationships xmlns="http://schemas.openxmlformats.org/package/2006/relationships"><Relationship Id="rId3" Type="http://schemas.openxmlformats.org/officeDocument/2006/relationships/hyperlink" Target="https://www.investopedia.com/"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s://corporatefinanceinstitute.com/"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70.png"/><Relationship Id="rId7" Type="http://schemas.openxmlformats.org/officeDocument/2006/relationships/image" Target="../media/image110.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00.png"/><Relationship Id="rId5" Type="http://schemas.openxmlformats.org/officeDocument/2006/relationships/image" Target="../media/image90.png"/><Relationship Id="rId4" Type="http://schemas.openxmlformats.org/officeDocument/2006/relationships/image" Target="../media/image80.png"/></Relationships>
</file>

<file path=ppt/slides/_rels/slide7.xml.rels><?xml version="1.0" encoding="UTF-8" standalone="yes"?>
<Relationships xmlns="http://schemas.openxmlformats.org/package/2006/relationships"><Relationship Id="rId3" Type="http://schemas.openxmlformats.org/officeDocument/2006/relationships/image" Target="../media/image120.png"/><Relationship Id="rId7"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17.png"/><Relationship Id="rId7" Type="http://schemas.openxmlformats.org/officeDocument/2006/relationships/image" Target="../media/image15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21.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7F71A0-61FF-C47C-81C1-1D58DC3ACB56}"/>
            </a:ext>
          </a:extLst>
        </p:cNvPr>
        <p:cNvGrpSpPr/>
        <p:nvPr/>
      </p:nvGrpSpPr>
      <p:grpSpPr>
        <a:xfrm>
          <a:off x="0" y="0"/>
          <a:ext cx="0" cy="0"/>
          <a:chOff x="0" y="0"/>
          <a:chExt cx="0" cy="0"/>
        </a:xfrm>
      </p:grpSpPr>
      <p:pic>
        <p:nvPicPr>
          <p:cNvPr id="3" name="Picture 2" descr="A stone building with a clock tower&#10;&#10;AI-generated content may be incorrect.">
            <a:extLst>
              <a:ext uri="{FF2B5EF4-FFF2-40B4-BE49-F238E27FC236}">
                <a16:creationId xmlns:a16="http://schemas.microsoft.com/office/drawing/2014/main" id="{C173F417-E7B5-28DE-B6FA-47510BEF9A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4F439F75-01CD-4797-7F93-CA3973652C66}"/>
              </a:ext>
            </a:extLst>
          </p:cNvPr>
          <p:cNvSpPr/>
          <p:nvPr/>
        </p:nvSpPr>
        <p:spPr>
          <a:xfrm>
            <a:off x="1872343" y="674914"/>
            <a:ext cx="45719" cy="4571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689093BC-ADA4-3769-0F3F-52B784AB1C12}"/>
              </a:ext>
            </a:extLst>
          </p:cNvPr>
          <p:cNvSpPr txBox="1"/>
          <p:nvPr/>
        </p:nvSpPr>
        <p:spPr>
          <a:xfrm>
            <a:off x="-43544" y="442535"/>
            <a:ext cx="5519057" cy="523220"/>
          </a:xfrm>
          <a:prstGeom prst="rect">
            <a:avLst/>
          </a:prstGeom>
          <a:noFill/>
        </p:spPr>
        <p:txBody>
          <a:bodyPr wrap="square" rtlCol="0">
            <a:spAutoFit/>
          </a:bodyPr>
          <a:lstStyle/>
          <a:p>
            <a:pPr algn="ctr"/>
            <a:r>
              <a:rPr lang="en-GB" sz="2800" dirty="0">
                <a:solidFill>
                  <a:schemeClr val="bg1"/>
                </a:solidFill>
                <a:latin typeface="Times New Roman" panose="02020603050405020304" pitchFamily="18" charset="0"/>
                <a:cs typeface="Times New Roman" panose="02020603050405020304" pitchFamily="18" charset="0"/>
              </a:rPr>
              <a:t>Elphinstone Research Group</a:t>
            </a:r>
          </a:p>
        </p:txBody>
      </p:sp>
      <p:sp>
        <p:nvSpPr>
          <p:cNvPr id="2" name="TextBox 1">
            <a:extLst>
              <a:ext uri="{FF2B5EF4-FFF2-40B4-BE49-F238E27FC236}">
                <a16:creationId xmlns:a16="http://schemas.microsoft.com/office/drawing/2014/main" id="{0628BD98-DC4A-1804-113C-9943A392F076}"/>
              </a:ext>
            </a:extLst>
          </p:cNvPr>
          <p:cNvSpPr txBox="1"/>
          <p:nvPr/>
        </p:nvSpPr>
        <p:spPr>
          <a:xfrm>
            <a:off x="620484" y="5249074"/>
            <a:ext cx="11259990" cy="1323439"/>
          </a:xfrm>
          <a:prstGeom prst="rect">
            <a:avLst/>
          </a:prstGeom>
          <a:noFill/>
        </p:spPr>
        <p:txBody>
          <a:bodyPr wrap="square" rtlCol="0">
            <a:spAutoFit/>
          </a:bodyPr>
          <a:lstStyle/>
          <a:p>
            <a:pPr algn="r"/>
            <a:r>
              <a:rPr lang="en-GB" sz="6600" b="1" i="1" dirty="0">
                <a:solidFill>
                  <a:schemeClr val="bg1"/>
                </a:solidFill>
                <a:latin typeface="Times New Roman" pitchFamily="18"/>
                <a:cs typeface="Times New Roman" pitchFamily="18"/>
              </a:rPr>
              <a:t>Modern Portfolio Theory</a:t>
            </a:r>
            <a:endParaRPr lang="en-GB" sz="3600" dirty="0">
              <a:solidFill>
                <a:schemeClr val="bg1"/>
              </a:solidFill>
            </a:endParaRPr>
          </a:p>
          <a:p>
            <a:endParaRPr lang="en-GB" sz="1400" b="1" i="1" dirty="0">
              <a:latin typeface="Times New Roman" pitchFamily="18"/>
              <a:cs typeface="Times New Roman" pitchFamily="18"/>
            </a:endParaRPr>
          </a:p>
        </p:txBody>
      </p:sp>
    </p:spTree>
    <p:extLst>
      <p:ext uri="{BB962C8B-B14F-4D97-AF65-F5344CB8AC3E}">
        <p14:creationId xmlns:p14="http://schemas.microsoft.com/office/powerpoint/2010/main" val="33101239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DABA2-11E8-E5C7-28CF-E7EB7EE252A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6A87653-68E1-6BAF-D254-1E1A07789ABA}"/>
              </a:ext>
            </a:extLst>
          </p:cNvPr>
          <p:cNvSpPr/>
          <p:nvPr/>
        </p:nvSpPr>
        <p:spPr>
          <a:xfrm>
            <a:off x="0" y="0"/>
            <a:ext cx="990600" cy="6858000"/>
          </a:xfrm>
          <a:prstGeom prst="rect">
            <a:avLst/>
          </a:prstGeom>
          <a:solidFill>
            <a:srgbClr val="103A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 name="Straight Connector 9">
            <a:extLst>
              <a:ext uri="{FF2B5EF4-FFF2-40B4-BE49-F238E27FC236}">
                <a16:creationId xmlns:a16="http://schemas.microsoft.com/office/drawing/2014/main" id="{E16599F2-D9F4-CCF4-6F5A-D6508947489E}"/>
              </a:ext>
            </a:extLst>
          </p:cNvPr>
          <p:cNvCxnSpPr>
            <a:cxnSpLocks/>
          </p:cNvCxnSpPr>
          <p:nvPr/>
        </p:nvCxnSpPr>
        <p:spPr>
          <a:xfrm>
            <a:off x="1270000" y="730648"/>
            <a:ext cx="10614025" cy="0"/>
          </a:xfrm>
          <a:prstGeom prst="line">
            <a:avLst/>
          </a:prstGeom>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95DCCDC9-7917-54AE-BA6F-2AD81D66283B}"/>
              </a:ext>
            </a:extLst>
          </p:cNvPr>
          <p:cNvSpPr txBox="1"/>
          <p:nvPr/>
        </p:nvSpPr>
        <p:spPr>
          <a:xfrm>
            <a:off x="10951397" y="6127352"/>
            <a:ext cx="1039067" cy="369332"/>
          </a:xfrm>
          <a:prstGeom prst="rect">
            <a:avLst/>
          </a:prstGeom>
          <a:noFill/>
        </p:spPr>
        <p:txBody>
          <a:bodyPr wrap="none" rtlCol="0">
            <a:spAutoFit/>
          </a:bodyPr>
          <a:lstStyle/>
          <a:p>
            <a:r>
              <a:rPr lang="en-GB" dirty="0">
                <a:latin typeface="Times New Roman" panose="02020603050405020304" pitchFamily="18" charset="0"/>
                <a:cs typeface="Times New Roman" panose="02020603050405020304" pitchFamily="18" charset="0"/>
              </a:rPr>
              <a:t>ERG | 10</a:t>
            </a:r>
          </a:p>
        </p:txBody>
      </p:sp>
      <p:sp>
        <p:nvSpPr>
          <p:cNvPr id="2" name="TextBox 1">
            <a:extLst>
              <a:ext uri="{FF2B5EF4-FFF2-40B4-BE49-F238E27FC236}">
                <a16:creationId xmlns:a16="http://schemas.microsoft.com/office/drawing/2014/main" id="{E516CCF3-C92D-05D7-7608-015D17235F6B}"/>
              </a:ext>
            </a:extLst>
          </p:cNvPr>
          <p:cNvSpPr txBox="1"/>
          <p:nvPr/>
        </p:nvSpPr>
        <p:spPr>
          <a:xfrm>
            <a:off x="1269999" y="1751982"/>
            <a:ext cx="10614025" cy="646331"/>
          </a:xfrm>
          <a:prstGeom prst="rect">
            <a:avLst/>
          </a:prstGeom>
          <a:noFill/>
        </p:spPr>
        <p:txBody>
          <a:bodyPr wrap="square" rtlCol="0">
            <a:spAutoFit/>
          </a:bodyPr>
          <a:lstStyle/>
          <a:p>
            <a:pPr lvl="0" algn="just"/>
            <a:r>
              <a:rPr lang="en-GB" kern="100" dirty="0">
                <a:latin typeface="Times New Roman" panose="02020603050405020304" pitchFamily="18" charset="0"/>
                <a:ea typeface="Aptos" panose="020B0004020202020204" pitchFamily="34" charset="0"/>
                <a:cs typeface="Times New Roman" panose="02020603050405020304" pitchFamily="18" charset="0"/>
              </a:rPr>
              <a:t>The Sharpe Ratio, introduced by William F. Sharpe, compares an investment’s return with its risk. It shows whether a portfolio’s excess returns are attributable to smart investment decisions or luck and risk. </a:t>
            </a:r>
            <a:endParaRPr lang="en-GB" kern="100" dirty="0">
              <a:latin typeface="Calibri" panose="020F0502020204030204" pitchFamily="34" charset="0"/>
              <a:ea typeface="Aptos" panose="020B0004020202020204" pitchFamily="34" charset="0"/>
              <a:cs typeface="Times New Roman" panose="02020603050405020304" pitchFamily="18" charset="0"/>
            </a:endParaRPr>
          </a:p>
        </p:txBody>
      </p:sp>
      <p:sp>
        <p:nvSpPr>
          <p:cNvPr id="26" name="TextBox 25">
            <a:extLst>
              <a:ext uri="{FF2B5EF4-FFF2-40B4-BE49-F238E27FC236}">
                <a16:creationId xmlns:a16="http://schemas.microsoft.com/office/drawing/2014/main" id="{C0DD858C-6CD5-8CC3-26A1-8DC698AA405A}"/>
              </a:ext>
            </a:extLst>
          </p:cNvPr>
          <p:cNvSpPr txBox="1"/>
          <p:nvPr/>
        </p:nvSpPr>
        <p:spPr>
          <a:xfrm>
            <a:off x="1270000" y="997820"/>
            <a:ext cx="2685351" cy="646331"/>
          </a:xfrm>
          <a:prstGeom prst="rect">
            <a:avLst/>
          </a:prstGeom>
          <a:noFill/>
        </p:spPr>
        <p:txBody>
          <a:bodyPr wrap="none" rtlCol="0">
            <a:spAutoFit/>
          </a:bodyPr>
          <a:lstStyle/>
          <a:p>
            <a:r>
              <a:rPr lang="en-GB" sz="3600" b="1" i="1" dirty="0">
                <a:latin typeface="Times New Roman" pitchFamily="18"/>
                <a:cs typeface="Times New Roman" pitchFamily="18"/>
              </a:rPr>
              <a:t>Sharpe Ratio</a:t>
            </a:r>
          </a:p>
        </p:txBody>
      </p:sp>
      <p:sp>
        <p:nvSpPr>
          <p:cNvPr id="27" name="TextBox 26">
            <a:extLst>
              <a:ext uri="{FF2B5EF4-FFF2-40B4-BE49-F238E27FC236}">
                <a16:creationId xmlns:a16="http://schemas.microsoft.com/office/drawing/2014/main" id="{0EE330A3-BAF2-0B82-5B33-01666CEDB48B}"/>
              </a:ext>
            </a:extLst>
          </p:cNvPr>
          <p:cNvSpPr txBox="1"/>
          <p:nvPr/>
        </p:nvSpPr>
        <p:spPr>
          <a:xfrm>
            <a:off x="1172028" y="346009"/>
            <a:ext cx="5321300" cy="338554"/>
          </a:xfrm>
          <a:prstGeom prst="rect">
            <a:avLst/>
          </a:prstGeom>
          <a:noFill/>
        </p:spPr>
        <p:txBody>
          <a:bodyPr wrap="square" rtlCol="0">
            <a:spAutoFit/>
          </a:bodyPr>
          <a:lstStyle/>
          <a:p>
            <a:r>
              <a:rPr lang="en-GB" sz="1600" dirty="0">
                <a:solidFill>
                  <a:schemeClr val="tx1">
                    <a:lumMod val="95000"/>
                    <a:lumOff val="5000"/>
                  </a:schemeClr>
                </a:solidFill>
                <a:latin typeface="Times New Roman" panose="02020603050405020304" pitchFamily="18" charset="0"/>
                <a:cs typeface="Times New Roman" panose="02020603050405020304" pitchFamily="18" charset="0"/>
              </a:rPr>
              <a:t>Elphinstone Research Group</a:t>
            </a:r>
          </a:p>
        </p:txBody>
      </p:sp>
      <p:sp>
        <p:nvSpPr>
          <p:cNvPr id="3" name="TextBox 2">
            <a:extLst>
              <a:ext uri="{FF2B5EF4-FFF2-40B4-BE49-F238E27FC236}">
                <a16:creationId xmlns:a16="http://schemas.microsoft.com/office/drawing/2014/main" id="{94D49E31-39C6-8CD0-2F17-E55B8541D04F}"/>
              </a:ext>
            </a:extLst>
          </p:cNvPr>
          <p:cNvSpPr txBox="1"/>
          <p:nvPr/>
        </p:nvSpPr>
        <p:spPr>
          <a:xfrm>
            <a:off x="1269999" y="6127352"/>
            <a:ext cx="8855160" cy="615553"/>
          </a:xfrm>
          <a:prstGeom prst="rect">
            <a:avLst/>
          </a:prstGeom>
          <a:noFill/>
        </p:spPr>
        <p:txBody>
          <a:bodyPr wrap="square" rtlCol="0">
            <a:spAutoFit/>
          </a:bodyPr>
          <a:lstStyle/>
          <a:p>
            <a:r>
              <a:rPr lang="en-GB" sz="1600" i="1" dirty="0"/>
              <a:t>Scottish Registered Charity No. </a:t>
            </a:r>
            <a:r>
              <a:rPr lang="en-GB" sz="1600" dirty="0"/>
              <a:t>SC054318 | For Educational Purposes Only</a:t>
            </a:r>
            <a:endParaRPr lang="en-GB" sz="1600" i="1" dirty="0"/>
          </a:p>
          <a:p>
            <a:endParaRPr lang="en-GB" dirty="0"/>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9EE81927-8886-9544-3AC8-4CA8BA11913D}"/>
                  </a:ext>
                </a:extLst>
              </p:cNvPr>
              <p:cNvSpPr txBox="1"/>
              <p:nvPr/>
            </p:nvSpPr>
            <p:spPr>
              <a:xfrm>
                <a:off x="2365147" y="3278642"/>
                <a:ext cx="2837315" cy="540725"/>
              </a:xfrm>
              <a:prstGeom prst="rect">
                <a:avLst/>
              </a:prstGeom>
              <a:noFill/>
            </p:spPr>
            <p:txBody>
              <a:bodyPr wrap="none" lIns="0" tIns="0" rIns="0" bIns="0" rtlCol="0">
                <a:spAutoFit/>
              </a:bodyPr>
              <a:lstStyle/>
              <a:p>
                <a:r>
                  <a:rPr lang="en-GB" sz="2400" dirty="0">
                    <a:latin typeface="Times New Roman" panose="02020603050405020304" pitchFamily="18" charset="0"/>
                    <a:cs typeface="Times New Roman" panose="02020603050405020304" pitchFamily="18" charset="0"/>
                  </a:rPr>
                  <a:t>Sharpe Ratio = </a:t>
                </a:r>
                <a14:m>
                  <m:oMath xmlns:m="http://schemas.openxmlformats.org/officeDocument/2006/math">
                    <m:f>
                      <m:fPr>
                        <m:ctrlPr>
                          <a:rPr lang="en-GB" sz="2400" i="1" smtClean="0">
                            <a:latin typeface="Cambria Math" panose="02040503050406030204" pitchFamily="18" charset="0"/>
                          </a:rPr>
                        </m:ctrlPr>
                      </m:fPr>
                      <m:num>
                        <m:r>
                          <m:rPr>
                            <m:sty m:val="p"/>
                          </m:rPr>
                          <a:rPr lang="en-GB" sz="2400" b="0" i="1" smtClean="0">
                            <a:latin typeface="Cambria Math" panose="02040503050406030204" pitchFamily="18" charset="0"/>
                          </a:rPr>
                          <m:t>E</m:t>
                        </m:r>
                        <m:r>
                          <a:rPr lang="en-GB" sz="2400" b="0" i="1" smtClean="0">
                            <a:latin typeface="Cambria Math" panose="02040503050406030204" pitchFamily="18" charset="0"/>
                          </a:rPr>
                          <m:t>(</m:t>
                        </m:r>
                        <m:r>
                          <m:rPr>
                            <m:sty m:val="p"/>
                          </m:rPr>
                          <a:rPr lang="en-GB" sz="2400" i="1" smtClean="0">
                            <a:latin typeface="Cambria Math" panose="02040503050406030204" pitchFamily="18" charset="0"/>
                          </a:rPr>
                          <m:t>R</m:t>
                        </m:r>
                        <m:r>
                          <m:rPr>
                            <m:sty m:val="p"/>
                          </m:rPr>
                          <a:rPr lang="en-GB" sz="2400" b="0" i="0" baseline="-25000" smtClean="0">
                            <a:latin typeface="Cambria Math" panose="02040503050406030204" pitchFamily="18" charset="0"/>
                          </a:rPr>
                          <m:t>p</m:t>
                        </m:r>
                        <m:r>
                          <a:rPr lang="en-GB" sz="2400" b="0" i="1" smtClean="0">
                            <a:latin typeface="Cambria Math" panose="02040503050406030204" pitchFamily="18" charset="0"/>
                          </a:rPr>
                          <m:t>)− </m:t>
                        </m:r>
                        <m:r>
                          <m:rPr>
                            <m:sty m:val="p"/>
                          </m:rPr>
                          <a:rPr lang="en-GB" sz="2400" b="0" i="1" smtClean="0">
                            <a:latin typeface="Cambria Math" panose="02040503050406030204" pitchFamily="18" charset="0"/>
                          </a:rPr>
                          <m:t>Rf</m:t>
                        </m:r>
                      </m:num>
                      <m:den>
                        <m:r>
                          <a:rPr lang="en-GB" sz="2400" b="0" i="1" smtClean="0">
                            <a:latin typeface="Cambria Math" panose="02040503050406030204" pitchFamily="18" charset="0"/>
                            <a:ea typeface="Cambria Math" panose="02040503050406030204" pitchFamily="18" charset="0"/>
                          </a:rPr>
                          <m:t>𝜎</m:t>
                        </m:r>
                      </m:den>
                    </m:f>
                  </m:oMath>
                </a14:m>
                <a:endParaRPr lang="en-GB" dirty="0"/>
              </a:p>
            </p:txBody>
          </p:sp>
        </mc:Choice>
        <mc:Fallback xmlns="">
          <p:sp>
            <p:nvSpPr>
              <p:cNvPr id="6" name="TextBox 5">
                <a:extLst>
                  <a:ext uri="{FF2B5EF4-FFF2-40B4-BE49-F238E27FC236}">
                    <a16:creationId xmlns:a16="http://schemas.microsoft.com/office/drawing/2014/main" id="{9EE81927-8886-9544-3AC8-4CA8BA11913D}"/>
                  </a:ext>
                </a:extLst>
              </p:cNvPr>
              <p:cNvSpPr txBox="1">
                <a:spLocks noRot="1" noChangeAspect="1" noMove="1" noResize="1" noEditPoints="1" noAdjustHandles="1" noChangeArrowheads="1" noChangeShapeType="1" noTextEdit="1"/>
              </p:cNvSpPr>
              <p:nvPr/>
            </p:nvSpPr>
            <p:spPr>
              <a:xfrm>
                <a:off x="2365147" y="3278642"/>
                <a:ext cx="2837315" cy="540725"/>
              </a:xfrm>
              <a:prstGeom prst="rect">
                <a:avLst/>
              </a:prstGeom>
              <a:blipFill>
                <a:blip r:embed="rId3"/>
                <a:stretch>
                  <a:fillRect l="-6667" t="-2247" b="-16854"/>
                </a:stretch>
              </a:blipFill>
            </p:spPr>
            <p:txBody>
              <a:bodyPr/>
              <a:lstStyle/>
              <a:p>
                <a:r>
                  <a:rPr lang="en-GB">
                    <a:noFill/>
                  </a:rPr>
                  <a:t> </a:t>
                </a:r>
              </a:p>
            </p:txBody>
          </p:sp>
        </mc:Fallback>
      </mc:AlternateContent>
      <p:sp>
        <p:nvSpPr>
          <p:cNvPr id="8" name="TextBox 7">
            <a:extLst>
              <a:ext uri="{FF2B5EF4-FFF2-40B4-BE49-F238E27FC236}">
                <a16:creationId xmlns:a16="http://schemas.microsoft.com/office/drawing/2014/main" id="{56EFE33F-C631-41DB-5282-9B28BF006845}"/>
              </a:ext>
            </a:extLst>
          </p:cNvPr>
          <p:cNvSpPr txBox="1"/>
          <p:nvPr/>
        </p:nvSpPr>
        <p:spPr>
          <a:xfrm>
            <a:off x="6215361" y="2667293"/>
            <a:ext cx="5659687" cy="1477328"/>
          </a:xfrm>
          <a:prstGeom prst="rect">
            <a:avLst/>
          </a:prstGeom>
          <a:noFill/>
        </p:spPr>
        <p:txBody>
          <a:bodyPr wrap="square" rtlCol="0">
            <a:spAutoFit/>
          </a:bodyPr>
          <a:lstStyle/>
          <a:p>
            <a:pPr lvl="0" algn="just"/>
            <a:r>
              <a:rPr lang="en-GB" dirty="0">
                <a:latin typeface="Times New Roman" panose="02020603050405020304" pitchFamily="18" charset="0"/>
                <a:cs typeface="Times New Roman" panose="02020603050405020304" pitchFamily="18" charset="0"/>
              </a:rPr>
              <a:t>The numerator represents the risk premium, the difference between expected returns and the risk-free rate of return. </a:t>
            </a:r>
          </a:p>
          <a:p>
            <a:pPr lvl="0" algn="just"/>
            <a:endParaRPr lang="en-GB" kern="100" dirty="0">
              <a:latin typeface="Times New Roman" panose="02020603050405020304" pitchFamily="18" charset="0"/>
              <a:ea typeface="Aptos" panose="020B0004020202020204" pitchFamily="34" charset="0"/>
              <a:cs typeface="Times New Roman" panose="02020603050405020304" pitchFamily="18" charset="0"/>
            </a:endParaRPr>
          </a:p>
          <a:p>
            <a:pPr lvl="0"/>
            <a:r>
              <a:rPr lang="en-GB" sz="1800" kern="100" dirty="0">
                <a:effectLst/>
                <a:latin typeface="Times New Roman" panose="02020603050405020304" pitchFamily="18" charset="0"/>
                <a:ea typeface="Aptos" panose="020B0004020202020204" pitchFamily="34" charset="0"/>
                <a:cs typeface="Times New Roman" panose="02020603050405020304" pitchFamily="18" charset="0"/>
              </a:rPr>
              <a:t>The denominator is the portfolio standard deviation of returns over the same period. </a:t>
            </a:r>
            <a:endParaRPr lang="en-GB" sz="1800" kern="100" dirty="0">
              <a:effectLst/>
              <a:latin typeface="Calibri" panose="020F0502020204030204" pitchFamily="34" charset="0"/>
              <a:ea typeface="Aptos" panose="020B000402020202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03824F0E-6D3F-0830-25BB-CDE6BF6A7D5D}"/>
              </a:ext>
            </a:extLst>
          </p:cNvPr>
          <p:cNvSpPr txBox="1"/>
          <p:nvPr/>
        </p:nvSpPr>
        <p:spPr>
          <a:xfrm>
            <a:off x="1269999" y="4489655"/>
            <a:ext cx="10614025" cy="923330"/>
          </a:xfrm>
          <a:prstGeom prst="rect">
            <a:avLst/>
          </a:prstGeom>
          <a:noFill/>
        </p:spPr>
        <p:txBody>
          <a:bodyPr wrap="square" rtlCol="0">
            <a:spAutoFit/>
          </a:bodyPr>
          <a:lstStyle/>
          <a:p>
            <a:pPr lvl="0" algn="just"/>
            <a:r>
              <a:rPr lang="en-GB" kern="100" dirty="0">
                <a:latin typeface="Times New Roman" panose="02020603050405020304" pitchFamily="18" charset="0"/>
                <a:ea typeface="Aptos" panose="020B0004020202020204" pitchFamily="34" charset="0"/>
                <a:cs typeface="Times New Roman" panose="02020603050405020304" pitchFamily="18" charset="0"/>
              </a:rPr>
              <a:t>In Modern Portfolio Theory, the Sharpe ratio is used to find the Optimal Risky Portfolio, also known as the Market Portfolio, by finding the portfolio with the maximum Sharpe ratio. This portfolio is also known as the point where the Capital Market Line has a tangency with the efficient frontier. </a:t>
            </a:r>
            <a:endParaRPr lang="en-GB" kern="100" dirty="0">
              <a:latin typeface="Calibri" panose="020F050202020403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1752524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EA511B-42D3-2389-CA37-DBBA6CB33D68}"/>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CC96D931-BE29-CAF0-3136-33E9A5E4E27D}"/>
              </a:ext>
            </a:extLst>
          </p:cNvPr>
          <p:cNvPicPr>
            <a:picLocks noChangeAspect="1"/>
          </p:cNvPicPr>
          <p:nvPr/>
        </p:nvPicPr>
        <p:blipFill>
          <a:blip r:embed="rId3"/>
          <a:stretch>
            <a:fillRect/>
          </a:stretch>
        </p:blipFill>
        <p:spPr>
          <a:xfrm>
            <a:off x="6577010" y="2529985"/>
            <a:ext cx="4617997" cy="3419470"/>
          </a:xfrm>
          <a:prstGeom prst="rect">
            <a:avLst/>
          </a:prstGeom>
        </p:spPr>
      </p:pic>
      <p:sp>
        <p:nvSpPr>
          <p:cNvPr id="4" name="Rectangle 3">
            <a:extLst>
              <a:ext uri="{FF2B5EF4-FFF2-40B4-BE49-F238E27FC236}">
                <a16:creationId xmlns:a16="http://schemas.microsoft.com/office/drawing/2014/main" id="{B5FFE85A-E54B-A5FF-F33F-B5CD578A537A}"/>
              </a:ext>
            </a:extLst>
          </p:cNvPr>
          <p:cNvSpPr/>
          <p:nvPr/>
        </p:nvSpPr>
        <p:spPr>
          <a:xfrm>
            <a:off x="0" y="0"/>
            <a:ext cx="990600" cy="6858000"/>
          </a:xfrm>
          <a:prstGeom prst="rect">
            <a:avLst/>
          </a:prstGeom>
          <a:solidFill>
            <a:srgbClr val="103A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 name="Straight Connector 9">
            <a:extLst>
              <a:ext uri="{FF2B5EF4-FFF2-40B4-BE49-F238E27FC236}">
                <a16:creationId xmlns:a16="http://schemas.microsoft.com/office/drawing/2014/main" id="{CB4B9E27-4A08-E57D-36DE-7E0636DE94F1}"/>
              </a:ext>
            </a:extLst>
          </p:cNvPr>
          <p:cNvCxnSpPr>
            <a:cxnSpLocks/>
          </p:cNvCxnSpPr>
          <p:nvPr/>
        </p:nvCxnSpPr>
        <p:spPr>
          <a:xfrm>
            <a:off x="1270000" y="730648"/>
            <a:ext cx="10614025" cy="0"/>
          </a:xfrm>
          <a:prstGeom prst="line">
            <a:avLst/>
          </a:prstGeom>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0B321110-0F47-1B19-F5BF-D7501DE49264}"/>
              </a:ext>
            </a:extLst>
          </p:cNvPr>
          <p:cNvSpPr txBox="1"/>
          <p:nvPr/>
        </p:nvSpPr>
        <p:spPr>
          <a:xfrm>
            <a:off x="10951397" y="6127352"/>
            <a:ext cx="1030475" cy="369332"/>
          </a:xfrm>
          <a:prstGeom prst="rect">
            <a:avLst/>
          </a:prstGeom>
          <a:noFill/>
        </p:spPr>
        <p:txBody>
          <a:bodyPr wrap="none" rtlCol="0">
            <a:spAutoFit/>
          </a:bodyPr>
          <a:lstStyle/>
          <a:p>
            <a:r>
              <a:rPr lang="en-GB" dirty="0">
                <a:latin typeface="Times New Roman" panose="02020603050405020304" pitchFamily="18" charset="0"/>
                <a:cs typeface="Times New Roman" panose="02020603050405020304" pitchFamily="18" charset="0"/>
              </a:rPr>
              <a:t>ERG | 11</a:t>
            </a:r>
          </a:p>
        </p:txBody>
      </p:sp>
      <p:sp>
        <p:nvSpPr>
          <p:cNvPr id="2" name="TextBox 1">
            <a:extLst>
              <a:ext uri="{FF2B5EF4-FFF2-40B4-BE49-F238E27FC236}">
                <a16:creationId xmlns:a16="http://schemas.microsoft.com/office/drawing/2014/main" id="{99222824-12E0-A583-FBBC-BF63E706D70E}"/>
              </a:ext>
            </a:extLst>
          </p:cNvPr>
          <p:cNvSpPr txBox="1"/>
          <p:nvPr/>
        </p:nvSpPr>
        <p:spPr>
          <a:xfrm>
            <a:off x="1269999" y="1751982"/>
            <a:ext cx="10614025" cy="923330"/>
          </a:xfrm>
          <a:prstGeom prst="rect">
            <a:avLst/>
          </a:prstGeom>
          <a:noFill/>
        </p:spPr>
        <p:txBody>
          <a:bodyPr wrap="square" rtlCol="0">
            <a:spAutoFit/>
          </a:bodyPr>
          <a:lstStyle/>
          <a:p>
            <a:pPr lvl="0"/>
            <a:r>
              <a:rPr lang="en-GB" dirty="0">
                <a:latin typeface="Times New Roman" panose="02020603050405020304" pitchFamily="18" charset="0"/>
                <a:cs typeface="Times New Roman" panose="02020603050405020304" pitchFamily="18" charset="0"/>
              </a:rPr>
              <a:t>The Efficient Frontier shows all possible efficient portfolios. Efficient portfolios plot graphically on the efficient frontier, which is part of the minimum-variance frontier (MVF)</a:t>
            </a:r>
            <a:endParaRPr lang="en-GB" kern="100" dirty="0">
              <a:latin typeface="Times New Roman" panose="02020603050405020304" pitchFamily="18" charset="0"/>
              <a:ea typeface="Aptos" panose="020B0004020202020204" pitchFamily="34" charset="0"/>
              <a:cs typeface="Times New Roman" panose="02020603050405020304" pitchFamily="18" charset="0"/>
            </a:endParaRPr>
          </a:p>
          <a:p>
            <a:pPr lvl="0"/>
            <a:endParaRPr lang="en-GB" sz="1800" kern="100" dirty="0">
              <a:effectLst/>
              <a:latin typeface="Calibri" panose="020F0502020204030204" pitchFamily="34" charset="0"/>
              <a:ea typeface="Aptos" panose="020B0004020202020204" pitchFamily="34" charset="0"/>
              <a:cs typeface="Times New Roman" panose="02020603050405020304" pitchFamily="18" charset="0"/>
            </a:endParaRPr>
          </a:p>
        </p:txBody>
      </p:sp>
      <p:sp>
        <p:nvSpPr>
          <p:cNvPr id="26" name="TextBox 25">
            <a:extLst>
              <a:ext uri="{FF2B5EF4-FFF2-40B4-BE49-F238E27FC236}">
                <a16:creationId xmlns:a16="http://schemas.microsoft.com/office/drawing/2014/main" id="{757C0597-19D3-069B-E107-9026D647769A}"/>
              </a:ext>
            </a:extLst>
          </p:cNvPr>
          <p:cNvSpPr txBox="1"/>
          <p:nvPr/>
        </p:nvSpPr>
        <p:spPr>
          <a:xfrm>
            <a:off x="1270000" y="997820"/>
            <a:ext cx="5660652" cy="646331"/>
          </a:xfrm>
          <a:prstGeom prst="rect">
            <a:avLst/>
          </a:prstGeom>
          <a:noFill/>
        </p:spPr>
        <p:txBody>
          <a:bodyPr wrap="none" rtlCol="0">
            <a:spAutoFit/>
          </a:bodyPr>
          <a:lstStyle/>
          <a:p>
            <a:r>
              <a:rPr lang="en-GB" sz="3600" b="1" i="1" dirty="0">
                <a:latin typeface="Times New Roman" pitchFamily="18"/>
                <a:cs typeface="Times New Roman" pitchFamily="18"/>
              </a:rPr>
              <a:t>Minimum-Variance Frontier</a:t>
            </a:r>
          </a:p>
        </p:txBody>
      </p:sp>
      <p:sp>
        <p:nvSpPr>
          <p:cNvPr id="27" name="TextBox 26">
            <a:extLst>
              <a:ext uri="{FF2B5EF4-FFF2-40B4-BE49-F238E27FC236}">
                <a16:creationId xmlns:a16="http://schemas.microsoft.com/office/drawing/2014/main" id="{581B6445-CE87-C63E-019D-C9CFF3C5D3CF}"/>
              </a:ext>
            </a:extLst>
          </p:cNvPr>
          <p:cNvSpPr txBox="1"/>
          <p:nvPr/>
        </p:nvSpPr>
        <p:spPr>
          <a:xfrm>
            <a:off x="1172028" y="346009"/>
            <a:ext cx="5321300" cy="338554"/>
          </a:xfrm>
          <a:prstGeom prst="rect">
            <a:avLst/>
          </a:prstGeom>
          <a:noFill/>
        </p:spPr>
        <p:txBody>
          <a:bodyPr wrap="square" rtlCol="0">
            <a:spAutoFit/>
          </a:bodyPr>
          <a:lstStyle/>
          <a:p>
            <a:r>
              <a:rPr lang="en-GB" sz="1600" dirty="0">
                <a:solidFill>
                  <a:schemeClr val="tx1">
                    <a:lumMod val="95000"/>
                    <a:lumOff val="5000"/>
                  </a:schemeClr>
                </a:solidFill>
                <a:latin typeface="Times New Roman" panose="02020603050405020304" pitchFamily="18" charset="0"/>
                <a:cs typeface="Times New Roman" panose="02020603050405020304" pitchFamily="18" charset="0"/>
              </a:rPr>
              <a:t>Elphinstone Research Group</a:t>
            </a:r>
          </a:p>
        </p:txBody>
      </p:sp>
      <p:sp>
        <p:nvSpPr>
          <p:cNvPr id="12" name="TextBox 11">
            <a:extLst>
              <a:ext uri="{FF2B5EF4-FFF2-40B4-BE49-F238E27FC236}">
                <a16:creationId xmlns:a16="http://schemas.microsoft.com/office/drawing/2014/main" id="{6B3F0A9F-C4C5-E180-E3C3-CA00C25DA1CC}"/>
              </a:ext>
            </a:extLst>
          </p:cNvPr>
          <p:cNvSpPr txBox="1"/>
          <p:nvPr/>
        </p:nvSpPr>
        <p:spPr>
          <a:xfrm>
            <a:off x="1269999" y="6127352"/>
            <a:ext cx="8855160" cy="615553"/>
          </a:xfrm>
          <a:prstGeom prst="rect">
            <a:avLst/>
          </a:prstGeom>
          <a:noFill/>
        </p:spPr>
        <p:txBody>
          <a:bodyPr wrap="square" rtlCol="0">
            <a:spAutoFit/>
          </a:bodyPr>
          <a:lstStyle/>
          <a:p>
            <a:r>
              <a:rPr lang="en-GB" sz="1600" i="1" dirty="0"/>
              <a:t>Scottish Registered Charity No. </a:t>
            </a:r>
            <a:r>
              <a:rPr lang="en-GB" sz="1600" dirty="0"/>
              <a:t>SC054318 | For Educational Purposes Only</a:t>
            </a:r>
            <a:endParaRPr lang="en-GB" sz="1600" i="1" dirty="0"/>
          </a:p>
          <a:p>
            <a:endParaRPr lang="en-GB" dirty="0"/>
          </a:p>
        </p:txBody>
      </p:sp>
      <p:sp>
        <p:nvSpPr>
          <p:cNvPr id="20" name="Freeform: Shape 19">
            <a:extLst>
              <a:ext uri="{FF2B5EF4-FFF2-40B4-BE49-F238E27FC236}">
                <a16:creationId xmlns:a16="http://schemas.microsoft.com/office/drawing/2014/main" id="{0CD1B99A-A09B-1C88-4E73-E4455A2C8CFE}"/>
              </a:ext>
            </a:extLst>
          </p:cNvPr>
          <p:cNvSpPr/>
          <p:nvPr/>
        </p:nvSpPr>
        <p:spPr>
          <a:xfrm>
            <a:off x="7067036" y="2853209"/>
            <a:ext cx="3263506" cy="2429991"/>
          </a:xfrm>
          <a:custGeom>
            <a:avLst/>
            <a:gdLst>
              <a:gd name="csX0" fmla="*/ 1140 w 3112640"/>
              <a:gd name="csY0" fmla="*/ 2438400 h 2438400"/>
              <a:gd name="csX1" fmla="*/ 90040 w 3112640"/>
              <a:gd name="csY1" fmla="*/ 1936750 h 2438400"/>
              <a:gd name="csX2" fmla="*/ 572640 w 3112640"/>
              <a:gd name="csY2" fmla="*/ 1257300 h 2438400"/>
              <a:gd name="csX3" fmla="*/ 1677540 w 3112640"/>
              <a:gd name="csY3" fmla="*/ 508000 h 2438400"/>
              <a:gd name="csX4" fmla="*/ 3112640 w 3112640"/>
              <a:gd name="csY4" fmla="*/ 0 h 2438400"/>
              <a:gd name="csX0" fmla="*/ 1604 w 3113104"/>
              <a:gd name="csY0" fmla="*/ 2438400 h 2438400"/>
              <a:gd name="csX1" fmla="*/ 90504 w 3113104"/>
              <a:gd name="csY1" fmla="*/ 1936750 h 2438400"/>
              <a:gd name="csX2" fmla="*/ 602584 w 3113104"/>
              <a:gd name="csY2" fmla="*/ 1246377 h 2438400"/>
              <a:gd name="csX3" fmla="*/ 1678004 w 3113104"/>
              <a:gd name="csY3" fmla="*/ 508000 h 2438400"/>
              <a:gd name="csX4" fmla="*/ 3113104 w 3113104"/>
              <a:gd name="csY4" fmla="*/ 0 h 2438400"/>
              <a:gd name="csX0" fmla="*/ 1604 w 2946048"/>
              <a:gd name="csY0" fmla="*/ 2438400 h 2438400"/>
              <a:gd name="csX1" fmla="*/ 90504 w 2946048"/>
              <a:gd name="csY1" fmla="*/ 1936750 h 2438400"/>
              <a:gd name="csX2" fmla="*/ 602584 w 2946048"/>
              <a:gd name="csY2" fmla="*/ 1246377 h 2438400"/>
              <a:gd name="csX3" fmla="*/ 1678004 w 2946048"/>
              <a:gd name="csY3" fmla="*/ 508000 h 2438400"/>
              <a:gd name="csX4" fmla="*/ 2946048 w 2946048"/>
              <a:gd name="csY4" fmla="*/ 0 h 2438400"/>
            </a:gdLst>
            <a:ahLst/>
            <a:cxnLst>
              <a:cxn ang="0">
                <a:pos x="csX0" y="csY0"/>
              </a:cxn>
              <a:cxn ang="0">
                <a:pos x="csX1" y="csY1"/>
              </a:cxn>
              <a:cxn ang="0">
                <a:pos x="csX2" y="csY2"/>
              </a:cxn>
              <a:cxn ang="0">
                <a:pos x="csX3" y="csY3"/>
              </a:cxn>
              <a:cxn ang="0">
                <a:pos x="csX4" y="csY4"/>
              </a:cxn>
            </a:cxnLst>
            <a:rect l="l" t="t" r="r" b="b"/>
            <a:pathLst>
              <a:path w="2946048" h="2438400">
                <a:moveTo>
                  <a:pt x="1604" y="2438400"/>
                </a:moveTo>
                <a:cubicBezTo>
                  <a:pt x="-1571" y="2286000"/>
                  <a:pt x="-9659" y="2135420"/>
                  <a:pt x="90504" y="1936750"/>
                </a:cubicBezTo>
                <a:cubicBezTo>
                  <a:pt x="190667" y="1738080"/>
                  <a:pt x="338001" y="1484502"/>
                  <a:pt x="602584" y="1246377"/>
                </a:cubicBezTo>
                <a:cubicBezTo>
                  <a:pt x="867167" y="1008252"/>
                  <a:pt x="1254671" y="717550"/>
                  <a:pt x="1678004" y="508000"/>
                </a:cubicBezTo>
                <a:cubicBezTo>
                  <a:pt x="2101337" y="298450"/>
                  <a:pt x="2440164" y="149225"/>
                  <a:pt x="2946048" y="0"/>
                </a:cubicBezTo>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8DE3A0E5-6798-B399-7C7B-C19AB0B764A8}"/>
              </a:ext>
            </a:extLst>
          </p:cNvPr>
          <p:cNvSpPr txBox="1"/>
          <p:nvPr/>
        </p:nvSpPr>
        <p:spPr>
          <a:xfrm>
            <a:off x="1269999" y="2573528"/>
            <a:ext cx="5223329" cy="2308324"/>
          </a:xfrm>
          <a:prstGeom prst="rect">
            <a:avLst/>
          </a:prstGeom>
          <a:noFill/>
        </p:spPr>
        <p:txBody>
          <a:bodyPr wrap="square" rtlCol="0">
            <a:spAutoFit/>
          </a:bodyPr>
          <a:lstStyle/>
          <a:p>
            <a:pPr lvl="0" algn="just"/>
            <a:r>
              <a:rPr lang="en-GB" dirty="0">
                <a:latin typeface="Times New Roman" panose="02020603050405020304" pitchFamily="18" charset="0"/>
                <a:cs typeface="Times New Roman" panose="02020603050405020304" pitchFamily="18" charset="0"/>
              </a:rPr>
              <a:t>The Global Minimum Variance Portfolio is the point on the frontier with the smallest variance of all minimum-variance portfolios.</a:t>
            </a:r>
          </a:p>
          <a:p>
            <a:pPr lvl="0" algn="just"/>
            <a:endParaRPr lang="en-GB" dirty="0">
              <a:latin typeface="Times New Roman" panose="02020603050405020304" pitchFamily="18" charset="0"/>
              <a:cs typeface="Times New Roman" panose="02020603050405020304" pitchFamily="18" charset="0"/>
            </a:endParaRPr>
          </a:p>
          <a:p>
            <a:pPr lvl="0" algn="just"/>
            <a:endParaRPr lang="en-GB" kern="100" dirty="0">
              <a:latin typeface="Times New Roman" panose="02020603050405020304" pitchFamily="18" charset="0"/>
              <a:ea typeface="Aptos" panose="020B0004020202020204" pitchFamily="34" charset="0"/>
              <a:cs typeface="Times New Roman" panose="02020603050405020304" pitchFamily="18" charset="0"/>
            </a:endParaRPr>
          </a:p>
          <a:p>
            <a:pPr lvl="0" algn="just"/>
            <a:r>
              <a:rPr lang="en-GB" kern="100" dirty="0">
                <a:latin typeface="Times New Roman" panose="02020603050405020304" pitchFamily="18" charset="0"/>
                <a:ea typeface="Aptos" panose="020B0004020202020204" pitchFamily="34" charset="0"/>
                <a:cs typeface="Times New Roman" panose="02020603050405020304" pitchFamily="18" charset="0"/>
              </a:rPr>
              <a:t>Efficient Portfolios provide the highest expected return for a given level of risk. </a:t>
            </a:r>
            <a:endParaRPr lang="en-GB" kern="100" dirty="0">
              <a:latin typeface="Calibri" panose="020F0502020204030204" pitchFamily="34" charset="0"/>
              <a:ea typeface="Aptos" panose="020B0004020202020204" pitchFamily="34" charset="0"/>
              <a:cs typeface="Times New Roman" panose="02020603050405020304" pitchFamily="18" charset="0"/>
            </a:endParaRPr>
          </a:p>
          <a:p>
            <a:pPr lvl="0"/>
            <a:endParaRPr lang="en-GB" sz="1800" kern="100" dirty="0">
              <a:effectLst/>
              <a:latin typeface="Calibri" panose="020F050202020403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7209561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BA720-7C56-ABD8-AE7F-215C48C4F1D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D9A31A1-0609-47BA-FE77-9DD4F816203D}"/>
              </a:ext>
            </a:extLst>
          </p:cNvPr>
          <p:cNvSpPr/>
          <p:nvPr/>
        </p:nvSpPr>
        <p:spPr>
          <a:xfrm>
            <a:off x="0" y="0"/>
            <a:ext cx="990600" cy="6858000"/>
          </a:xfrm>
          <a:prstGeom prst="rect">
            <a:avLst/>
          </a:prstGeom>
          <a:solidFill>
            <a:srgbClr val="103A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 name="Straight Connector 9">
            <a:extLst>
              <a:ext uri="{FF2B5EF4-FFF2-40B4-BE49-F238E27FC236}">
                <a16:creationId xmlns:a16="http://schemas.microsoft.com/office/drawing/2014/main" id="{90F1BE77-9834-69BF-BC0B-0787FFF6B010}"/>
              </a:ext>
            </a:extLst>
          </p:cNvPr>
          <p:cNvCxnSpPr>
            <a:cxnSpLocks/>
          </p:cNvCxnSpPr>
          <p:nvPr/>
        </p:nvCxnSpPr>
        <p:spPr>
          <a:xfrm>
            <a:off x="1270000" y="730648"/>
            <a:ext cx="10614025" cy="0"/>
          </a:xfrm>
          <a:prstGeom prst="line">
            <a:avLst/>
          </a:prstGeom>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508BF1CA-80B9-16BD-B5A4-AFE9319788DE}"/>
              </a:ext>
            </a:extLst>
          </p:cNvPr>
          <p:cNvSpPr txBox="1"/>
          <p:nvPr/>
        </p:nvSpPr>
        <p:spPr>
          <a:xfrm>
            <a:off x="10951397" y="6127352"/>
            <a:ext cx="1039067" cy="369332"/>
          </a:xfrm>
          <a:prstGeom prst="rect">
            <a:avLst/>
          </a:prstGeom>
          <a:noFill/>
        </p:spPr>
        <p:txBody>
          <a:bodyPr wrap="none" rtlCol="0">
            <a:spAutoFit/>
          </a:bodyPr>
          <a:lstStyle/>
          <a:p>
            <a:r>
              <a:rPr lang="en-GB" dirty="0">
                <a:latin typeface="Times New Roman" panose="02020603050405020304" pitchFamily="18" charset="0"/>
                <a:cs typeface="Times New Roman" panose="02020603050405020304" pitchFamily="18" charset="0"/>
              </a:rPr>
              <a:t>ERG | 12</a:t>
            </a:r>
          </a:p>
        </p:txBody>
      </p:sp>
      <p:sp>
        <p:nvSpPr>
          <p:cNvPr id="2" name="TextBox 1">
            <a:extLst>
              <a:ext uri="{FF2B5EF4-FFF2-40B4-BE49-F238E27FC236}">
                <a16:creationId xmlns:a16="http://schemas.microsoft.com/office/drawing/2014/main" id="{05668EE6-BA83-589D-F7FD-ED3259DE114C}"/>
              </a:ext>
            </a:extLst>
          </p:cNvPr>
          <p:cNvSpPr txBox="1"/>
          <p:nvPr/>
        </p:nvSpPr>
        <p:spPr>
          <a:xfrm>
            <a:off x="1269999" y="1751982"/>
            <a:ext cx="10614025" cy="1200329"/>
          </a:xfrm>
          <a:prstGeom prst="rect">
            <a:avLst/>
          </a:prstGeom>
          <a:noFill/>
        </p:spPr>
        <p:txBody>
          <a:bodyPr wrap="square" rtlCol="0">
            <a:spAutoFit/>
          </a:bodyPr>
          <a:lstStyle/>
          <a:p>
            <a:pPr lvl="0"/>
            <a:r>
              <a:rPr lang="en-GB" kern="100" dirty="0">
                <a:latin typeface="Times New Roman" panose="02020603050405020304" pitchFamily="18" charset="0"/>
                <a:ea typeface="Aptos" panose="020B0004020202020204" pitchFamily="34" charset="0"/>
                <a:cs typeface="Times New Roman" panose="02020603050405020304" pitchFamily="18" charset="0"/>
              </a:rPr>
              <a:t>The Optimal Risky Portfolio, also known as the Market Portfolio, is the combination of assets that will provide the highest Sharpe ratio.</a:t>
            </a:r>
          </a:p>
          <a:p>
            <a:pPr lvl="0"/>
            <a:endParaRPr lang="en-GB" kern="100" dirty="0">
              <a:latin typeface="Calibri" panose="020F0502020204030204" pitchFamily="34" charset="0"/>
              <a:ea typeface="Aptos" panose="020B0004020202020204" pitchFamily="34" charset="0"/>
              <a:cs typeface="Times New Roman" panose="02020603050405020304" pitchFamily="18" charset="0"/>
            </a:endParaRPr>
          </a:p>
          <a:p>
            <a:pPr lvl="0"/>
            <a:endParaRPr lang="en-GB" sz="1800" kern="100" dirty="0">
              <a:effectLst/>
              <a:latin typeface="Calibri" panose="020F0502020204030204" pitchFamily="34" charset="0"/>
              <a:ea typeface="Aptos" panose="020B0004020202020204" pitchFamily="34" charset="0"/>
              <a:cs typeface="Times New Roman" panose="02020603050405020304" pitchFamily="18" charset="0"/>
            </a:endParaRPr>
          </a:p>
        </p:txBody>
      </p:sp>
      <p:sp>
        <p:nvSpPr>
          <p:cNvPr id="26" name="TextBox 25">
            <a:extLst>
              <a:ext uri="{FF2B5EF4-FFF2-40B4-BE49-F238E27FC236}">
                <a16:creationId xmlns:a16="http://schemas.microsoft.com/office/drawing/2014/main" id="{1F66FC70-30D0-15E1-0EBE-6D35A8B954EE}"/>
              </a:ext>
            </a:extLst>
          </p:cNvPr>
          <p:cNvSpPr txBox="1"/>
          <p:nvPr/>
        </p:nvSpPr>
        <p:spPr>
          <a:xfrm>
            <a:off x="1270000" y="997820"/>
            <a:ext cx="4698722" cy="646331"/>
          </a:xfrm>
          <a:prstGeom prst="rect">
            <a:avLst/>
          </a:prstGeom>
          <a:noFill/>
        </p:spPr>
        <p:txBody>
          <a:bodyPr wrap="none" rtlCol="0">
            <a:spAutoFit/>
          </a:bodyPr>
          <a:lstStyle/>
          <a:p>
            <a:r>
              <a:rPr lang="en-GB" sz="3600" b="1" i="1" dirty="0">
                <a:latin typeface="Times New Roman" pitchFamily="18"/>
                <a:cs typeface="Times New Roman" pitchFamily="18"/>
              </a:rPr>
              <a:t>Optimal Risky Portfolio</a:t>
            </a:r>
          </a:p>
        </p:txBody>
      </p:sp>
      <p:sp>
        <p:nvSpPr>
          <p:cNvPr id="27" name="TextBox 26">
            <a:extLst>
              <a:ext uri="{FF2B5EF4-FFF2-40B4-BE49-F238E27FC236}">
                <a16:creationId xmlns:a16="http://schemas.microsoft.com/office/drawing/2014/main" id="{A77E6D9A-7156-0FB9-4C9E-FBC2A010A431}"/>
              </a:ext>
            </a:extLst>
          </p:cNvPr>
          <p:cNvSpPr txBox="1"/>
          <p:nvPr/>
        </p:nvSpPr>
        <p:spPr>
          <a:xfrm>
            <a:off x="1172028" y="346009"/>
            <a:ext cx="5321300" cy="338554"/>
          </a:xfrm>
          <a:prstGeom prst="rect">
            <a:avLst/>
          </a:prstGeom>
          <a:noFill/>
        </p:spPr>
        <p:txBody>
          <a:bodyPr wrap="square" rtlCol="0">
            <a:spAutoFit/>
          </a:bodyPr>
          <a:lstStyle/>
          <a:p>
            <a:r>
              <a:rPr lang="en-GB" sz="1600" dirty="0">
                <a:solidFill>
                  <a:schemeClr val="tx1">
                    <a:lumMod val="95000"/>
                    <a:lumOff val="5000"/>
                  </a:schemeClr>
                </a:solidFill>
                <a:latin typeface="Times New Roman" panose="02020603050405020304" pitchFamily="18" charset="0"/>
                <a:cs typeface="Times New Roman" panose="02020603050405020304" pitchFamily="18" charset="0"/>
              </a:rPr>
              <a:t>Elphinstone Research Group</a:t>
            </a:r>
          </a:p>
        </p:txBody>
      </p:sp>
      <p:pic>
        <p:nvPicPr>
          <p:cNvPr id="11" name="Picture 10">
            <a:extLst>
              <a:ext uri="{FF2B5EF4-FFF2-40B4-BE49-F238E27FC236}">
                <a16:creationId xmlns:a16="http://schemas.microsoft.com/office/drawing/2014/main" id="{A203F9D1-5820-1498-DB6A-A1D04C9A599E}"/>
              </a:ext>
            </a:extLst>
          </p:cNvPr>
          <p:cNvPicPr>
            <a:picLocks noChangeAspect="1"/>
          </p:cNvPicPr>
          <p:nvPr/>
        </p:nvPicPr>
        <p:blipFill>
          <a:blip r:embed="rId3"/>
          <a:stretch>
            <a:fillRect/>
          </a:stretch>
        </p:blipFill>
        <p:spPr>
          <a:xfrm>
            <a:off x="6577011" y="2529985"/>
            <a:ext cx="4617997" cy="3419470"/>
          </a:xfrm>
          <a:prstGeom prst="rect">
            <a:avLst/>
          </a:prstGeom>
        </p:spPr>
      </p:pic>
      <p:sp>
        <p:nvSpPr>
          <p:cNvPr id="12" name="TextBox 11">
            <a:extLst>
              <a:ext uri="{FF2B5EF4-FFF2-40B4-BE49-F238E27FC236}">
                <a16:creationId xmlns:a16="http://schemas.microsoft.com/office/drawing/2014/main" id="{0E961DE6-3122-E8EF-AEB7-82CE24D338DF}"/>
              </a:ext>
            </a:extLst>
          </p:cNvPr>
          <p:cNvSpPr txBox="1"/>
          <p:nvPr/>
        </p:nvSpPr>
        <p:spPr>
          <a:xfrm>
            <a:off x="1269999" y="6127352"/>
            <a:ext cx="8855160" cy="615553"/>
          </a:xfrm>
          <a:prstGeom prst="rect">
            <a:avLst/>
          </a:prstGeom>
          <a:noFill/>
        </p:spPr>
        <p:txBody>
          <a:bodyPr wrap="square" rtlCol="0">
            <a:spAutoFit/>
          </a:bodyPr>
          <a:lstStyle/>
          <a:p>
            <a:r>
              <a:rPr lang="en-GB" sz="1600" i="1" dirty="0"/>
              <a:t>Scottish Registered Charity No. </a:t>
            </a:r>
            <a:r>
              <a:rPr lang="en-GB" sz="1600" dirty="0"/>
              <a:t>SC054318 | For Educational Purposes Only</a:t>
            </a:r>
            <a:endParaRPr lang="en-GB" sz="1600" i="1" dirty="0"/>
          </a:p>
          <a:p>
            <a:endParaRPr lang="en-GB" dirty="0"/>
          </a:p>
        </p:txBody>
      </p:sp>
      <p:pic>
        <p:nvPicPr>
          <p:cNvPr id="3" name="Picture 2">
            <a:extLst>
              <a:ext uri="{FF2B5EF4-FFF2-40B4-BE49-F238E27FC236}">
                <a16:creationId xmlns:a16="http://schemas.microsoft.com/office/drawing/2014/main" id="{6088C8A7-E94A-EF56-3BF6-1BE95D2627AD}"/>
              </a:ext>
            </a:extLst>
          </p:cNvPr>
          <p:cNvPicPr>
            <a:picLocks noChangeAspect="1"/>
          </p:cNvPicPr>
          <p:nvPr/>
        </p:nvPicPr>
        <p:blipFill>
          <a:blip r:embed="rId4"/>
          <a:stretch>
            <a:fillRect/>
          </a:stretch>
        </p:blipFill>
        <p:spPr>
          <a:xfrm>
            <a:off x="6577010" y="2529985"/>
            <a:ext cx="4617997" cy="3419470"/>
          </a:xfrm>
          <a:prstGeom prst="rect">
            <a:avLst/>
          </a:prstGeom>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6F1DD325-FF3C-8313-8F9C-D9B626E28533}"/>
                  </a:ext>
                </a:extLst>
              </p:cNvPr>
              <p:cNvSpPr txBox="1"/>
              <p:nvPr/>
            </p:nvSpPr>
            <p:spPr>
              <a:xfrm>
                <a:off x="2554967" y="3939600"/>
                <a:ext cx="2128788" cy="543034"/>
              </a:xfrm>
              <a:prstGeom prst="rect">
                <a:avLst/>
              </a:prstGeom>
              <a:noFill/>
            </p:spPr>
            <p:txBody>
              <a:bodyPr wrap="none" lIns="0" tIns="0" rIns="0" bIns="0" rtlCol="0">
                <a:spAutoFit/>
              </a:bodyPr>
              <a:lstStyle/>
              <a:p>
                <a:r>
                  <a:rPr lang="en-GB" sz="2000" dirty="0">
                    <a:latin typeface="Times New Roman" panose="02020603050405020304" pitchFamily="18" charset="0"/>
                    <a:cs typeface="Times New Roman" panose="02020603050405020304" pitchFamily="18" charset="0"/>
                  </a:rPr>
                  <a:t>Maximise</a:t>
                </a:r>
                <a:r>
                  <a:rPr lang="en-GB" sz="2400" dirty="0">
                    <a:latin typeface="Times New Roman" panose="02020603050405020304" pitchFamily="18" charset="0"/>
                    <a:cs typeface="Times New Roman" panose="02020603050405020304" pitchFamily="18" charset="0"/>
                  </a:rPr>
                  <a:t> </a:t>
                </a:r>
                <a14:m>
                  <m:oMath xmlns:m="http://schemas.openxmlformats.org/officeDocument/2006/math">
                    <m:f>
                      <m:fPr>
                        <m:ctrlPr>
                          <a:rPr lang="en-GB" sz="2400" i="1" smtClean="0">
                            <a:latin typeface="Cambria Math" panose="02040503050406030204" pitchFamily="18" charset="0"/>
                          </a:rPr>
                        </m:ctrlPr>
                      </m:fPr>
                      <m:num>
                        <m:r>
                          <m:rPr>
                            <m:sty m:val="p"/>
                          </m:rPr>
                          <a:rPr lang="en-GB" sz="2400" b="0" i="1" smtClean="0">
                            <a:latin typeface="Cambria Math" panose="02040503050406030204" pitchFamily="18" charset="0"/>
                          </a:rPr>
                          <m:t>E</m:t>
                        </m:r>
                        <m:r>
                          <a:rPr lang="en-GB" sz="2400" b="0" i="1" smtClean="0">
                            <a:latin typeface="Cambria Math" panose="02040503050406030204" pitchFamily="18" charset="0"/>
                          </a:rPr>
                          <m:t>(</m:t>
                        </m:r>
                        <m:r>
                          <m:rPr>
                            <m:sty m:val="p"/>
                          </m:rPr>
                          <a:rPr lang="en-GB" sz="2400" i="1" smtClean="0">
                            <a:latin typeface="Cambria Math" panose="02040503050406030204" pitchFamily="18" charset="0"/>
                          </a:rPr>
                          <m:t>R</m:t>
                        </m:r>
                        <m:r>
                          <m:rPr>
                            <m:sty m:val="p"/>
                          </m:rPr>
                          <a:rPr lang="en-GB" sz="2400" b="0" i="0" baseline="-25000" smtClean="0">
                            <a:latin typeface="Cambria Math" panose="02040503050406030204" pitchFamily="18" charset="0"/>
                          </a:rPr>
                          <m:t>p</m:t>
                        </m:r>
                        <m:r>
                          <a:rPr lang="en-GB" sz="2400" b="0" i="1" smtClean="0">
                            <a:latin typeface="Cambria Math" panose="02040503050406030204" pitchFamily="18" charset="0"/>
                          </a:rPr>
                          <m:t>)− </m:t>
                        </m:r>
                        <m:r>
                          <m:rPr>
                            <m:sty m:val="p"/>
                          </m:rPr>
                          <a:rPr lang="en-GB" sz="2400" b="0" i="1" smtClean="0">
                            <a:latin typeface="Cambria Math" panose="02040503050406030204" pitchFamily="18" charset="0"/>
                          </a:rPr>
                          <m:t>Rf</m:t>
                        </m:r>
                      </m:num>
                      <m:den>
                        <m:r>
                          <a:rPr lang="en-GB" sz="2400" b="0" i="1" smtClean="0">
                            <a:latin typeface="Cambria Math" panose="02040503050406030204" pitchFamily="18" charset="0"/>
                            <a:ea typeface="Cambria Math" panose="02040503050406030204" pitchFamily="18" charset="0"/>
                          </a:rPr>
                          <m:t>𝜎</m:t>
                        </m:r>
                      </m:den>
                    </m:f>
                  </m:oMath>
                </a14:m>
                <a:endParaRPr lang="en-GB" dirty="0"/>
              </a:p>
            </p:txBody>
          </p:sp>
        </mc:Choice>
        <mc:Fallback xmlns="">
          <p:sp>
            <p:nvSpPr>
              <p:cNvPr id="6" name="TextBox 5">
                <a:extLst>
                  <a:ext uri="{FF2B5EF4-FFF2-40B4-BE49-F238E27FC236}">
                    <a16:creationId xmlns:a16="http://schemas.microsoft.com/office/drawing/2014/main" id="{6F1DD325-FF3C-8313-8F9C-D9B626E28533}"/>
                  </a:ext>
                </a:extLst>
              </p:cNvPr>
              <p:cNvSpPr txBox="1">
                <a:spLocks noRot="1" noChangeAspect="1" noMove="1" noResize="1" noEditPoints="1" noAdjustHandles="1" noChangeArrowheads="1" noChangeShapeType="1" noTextEdit="1"/>
              </p:cNvSpPr>
              <p:nvPr/>
            </p:nvSpPr>
            <p:spPr>
              <a:xfrm>
                <a:off x="2554967" y="3939600"/>
                <a:ext cx="2128788" cy="543034"/>
              </a:xfrm>
              <a:prstGeom prst="rect">
                <a:avLst/>
              </a:prstGeom>
              <a:blipFill>
                <a:blip r:embed="rId5"/>
                <a:stretch>
                  <a:fillRect l="-7163" b="-11236"/>
                </a:stretch>
              </a:blipFill>
            </p:spPr>
            <p:txBody>
              <a:bodyPr/>
              <a:lstStyle/>
              <a:p>
                <a:r>
                  <a:rPr lang="en-GB">
                    <a:noFill/>
                  </a:rPr>
                  <a:t> </a:t>
                </a:r>
              </a:p>
            </p:txBody>
          </p:sp>
        </mc:Fallback>
      </mc:AlternateContent>
      <p:sp>
        <p:nvSpPr>
          <p:cNvPr id="8" name="TextBox 7">
            <a:extLst>
              <a:ext uri="{FF2B5EF4-FFF2-40B4-BE49-F238E27FC236}">
                <a16:creationId xmlns:a16="http://schemas.microsoft.com/office/drawing/2014/main" id="{C74161DE-99FC-67D6-EA81-1C38A60EF54A}"/>
              </a:ext>
            </a:extLst>
          </p:cNvPr>
          <p:cNvSpPr txBox="1"/>
          <p:nvPr/>
        </p:nvSpPr>
        <p:spPr>
          <a:xfrm>
            <a:off x="1269999" y="2613599"/>
            <a:ext cx="5307010" cy="646331"/>
          </a:xfrm>
          <a:prstGeom prst="rect">
            <a:avLst/>
          </a:prstGeom>
          <a:noFill/>
        </p:spPr>
        <p:txBody>
          <a:bodyPr wrap="square">
            <a:spAutoFit/>
          </a:bodyPr>
          <a:lstStyle/>
          <a:p>
            <a:pPr algn="just"/>
            <a:r>
              <a:rPr lang="en-GB" dirty="0">
                <a:latin typeface="Times New Roman" panose="02020603050405020304" pitchFamily="18" charset="0"/>
                <a:cs typeface="Times New Roman" panose="02020603050405020304" pitchFamily="18" charset="0"/>
              </a:rPr>
              <a:t>The optimal risky portfolio is found at the point where the CML is tangent to the efficient frontier.</a:t>
            </a:r>
          </a:p>
        </p:txBody>
      </p:sp>
    </p:spTree>
    <p:extLst>
      <p:ext uri="{BB962C8B-B14F-4D97-AF65-F5344CB8AC3E}">
        <p14:creationId xmlns:p14="http://schemas.microsoft.com/office/powerpoint/2010/main" val="4458414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A43DB8-3747-D757-67D5-A0FDF3E40B0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C944C28-3A3F-9D8A-EC73-2BD87CF324EB}"/>
              </a:ext>
            </a:extLst>
          </p:cNvPr>
          <p:cNvSpPr/>
          <p:nvPr/>
        </p:nvSpPr>
        <p:spPr>
          <a:xfrm>
            <a:off x="0" y="0"/>
            <a:ext cx="990600" cy="6858000"/>
          </a:xfrm>
          <a:prstGeom prst="rect">
            <a:avLst/>
          </a:prstGeom>
          <a:solidFill>
            <a:srgbClr val="103A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 name="Straight Connector 9">
            <a:extLst>
              <a:ext uri="{FF2B5EF4-FFF2-40B4-BE49-F238E27FC236}">
                <a16:creationId xmlns:a16="http://schemas.microsoft.com/office/drawing/2014/main" id="{EF4515F5-ED29-CCFC-D80C-75B991B6F4B3}"/>
              </a:ext>
            </a:extLst>
          </p:cNvPr>
          <p:cNvCxnSpPr>
            <a:cxnSpLocks/>
          </p:cNvCxnSpPr>
          <p:nvPr/>
        </p:nvCxnSpPr>
        <p:spPr>
          <a:xfrm>
            <a:off x="1270000" y="730648"/>
            <a:ext cx="10614025" cy="0"/>
          </a:xfrm>
          <a:prstGeom prst="line">
            <a:avLst/>
          </a:prstGeom>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10B23A6A-1A10-97AE-7060-525FCE89DFC4}"/>
              </a:ext>
            </a:extLst>
          </p:cNvPr>
          <p:cNvSpPr txBox="1"/>
          <p:nvPr/>
        </p:nvSpPr>
        <p:spPr>
          <a:xfrm>
            <a:off x="10951397" y="6127352"/>
            <a:ext cx="1039067" cy="369332"/>
          </a:xfrm>
          <a:prstGeom prst="rect">
            <a:avLst/>
          </a:prstGeom>
          <a:noFill/>
        </p:spPr>
        <p:txBody>
          <a:bodyPr wrap="none" rtlCol="0">
            <a:spAutoFit/>
          </a:bodyPr>
          <a:lstStyle/>
          <a:p>
            <a:r>
              <a:rPr lang="en-GB" dirty="0">
                <a:latin typeface="Times New Roman" panose="02020603050405020304" pitchFamily="18" charset="0"/>
                <a:cs typeface="Times New Roman" panose="02020603050405020304" pitchFamily="18" charset="0"/>
              </a:rPr>
              <a:t>ERG | 13</a:t>
            </a:r>
          </a:p>
        </p:txBody>
      </p:sp>
      <p:sp>
        <p:nvSpPr>
          <p:cNvPr id="26" name="TextBox 25">
            <a:extLst>
              <a:ext uri="{FF2B5EF4-FFF2-40B4-BE49-F238E27FC236}">
                <a16:creationId xmlns:a16="http://schemas.microsoft.com/office/drawing/2014/main" id="{823B3EFD-C246-D884-D9DD-0F628A5AD8C3}"/>
              </a:ext>
            </a:extLst>
          </p:cNvPr>
          <p:cNvSpPr txBox="1"/>
          <p:nvPr/>
        </p:nvSpPr>
        <p:spPr>
          <a:xfrm>
            <a:off x="1270000" y="997820"/>
            <a:ext cx="4630307" cy="646331"/>
          </a:xfrm>
          <a:prstGeom prst="rect">
            <a:avLst/>
          </a:prstGeom>
          <a:noFill/>
        </p:spPr>
        <p:txBody>
          <a:bodyPr wrap="none" rtlCol="0">
            <a:spAutoFit/>
          </a:bodyPr>
          <a:lstStyle/>
          <a:p>
            <a:r>
              <a:rPr lang="en-GB" sz="3600" b="1" i="1" dirty="0">
                <a:latin typeface="Times New Roman" pitchFamily="18"/>
                <a:cs typeface="Times New Roman" pitchFamily="18"/>
              </a:rPr>
              <a:t>Capital Allocation Line</a:t>
            </a:r>
          </a:p>
        </p:txBody>
      </p:sp>
      <p:sp>
        <p:nvSpPr>
          <p:cNvPr id="27" name="TextBox 26">
            <a:extLst>
              <a:ext uri="{FF2B5EF4-FFF2-40B4-BE49-F238E27FC236}">
                <a16:creationId xmlns:a16="http://schemas.microsoft.com/office/drawing/2014/main" id="{A6D60366-C4EB-4D73-D9E8-A2BC1F2DB324}"/>
              </a:ext>
            </a:extLst>
          </p:cNvPr>
          <p:cNvSpPr txBox="1"/>
          <p:nvPr/>
        </p:nvSpPr>
        <p:spPr>
          <a:xfrm>
            <a:off x="1172028" y="346009"/>
            <a:ext cx="5321300" cy="338554"/>
          </a:xfrm>
          <a:prstGeom prst="rect">
            <a:avLst/>
          </a:prstGeom>
          <a:noFill/>
        </p:spPr>
        <p:txBody>
          <a:bodyPr wrap="square" rtlCol="0">
            <a:spAutoFit/>
          </a:bodyPr>
          <a:lstStyle/>
          <a:p>
            <a:r>
              <a:rPr lang="en-GB" sz="1600" dirty="0">
                <a:solidFill>
                  <a:schemeClr val="tx1">
                    <a:lumMod val="95000"/>
                    <a:lumOff val="5000"/>
                  </a:schemeClr>
                </a:solidFill>
                <a:latin typeface="Times New Roman" panose="02020603050405020304" pitchFamily="18" charset="0"/>
                <a:cs typeface="Times New Roman" panose="02020603050405020304" pitchFamily="18" charset="0"/>
              </a:rPr>
              <a:t>Elphinstone Research Group</a:t>
            </a:r>
          </a:p>
        </p:txBody>
      </p:sp>
      <p:pic>
        <p:nvPicPr>
          <p:cNvPr id="8" name="Picture 7">
            <a:extLst>
              <a:ext uri="{FF2B5EF4-FFF2-40B4-BE49-F238E27FC236}">
                <a16:creationId xmlns:a16="http://schemas.microsoft.com/office/drawing/2014/main" id="{14F2EBEB-213A-4586-A7C2-FC60E0379CDD}"/>
              </a:ext>
            </a:extLst>
          </p:cNvPr>
          <p:cNvPicPr>
            <a:picLocks noChangeAspect="1"/>
          </p:cNvPicPr>
          <p:nvPr/>
        </p:nvPicPr>
        <p:blipFill>
          <a:blip r:embed="rId3"/>
          <a:stretch>
            <a:fillRect/>
          </a:stretch>
        </p:blipFill>
        <p:spPr>
          <a:xfrm>
            <a:off x="6577011" y="2529985"/>
            <a:ext cx="4617997" cy="3419470"/>
          </a:xfrm>
          <a:prstGeom prst="rect">
            <a:avLst/>
          </a:prstGeom>
        </p:spPr>
      </p:pic>
      <p:pic>
        <p:nvPicPr>
          <p:cNvPr id="6" name="Picture 5">
            <a:extLst>
              <a:ext uri="{FF2B5EF4-FFF2-40B4-BE49-F238E27FC236}">
                <a16:creationId xmlns:a16="http://schemas.microsoft.com/office/drawing/2014/main" id="{B08C90A3-BB01-F4E9-A7C7-561A713D17D4}"/>
              </a:ext>
            </a:extLst>
          </p:cNvPr>
          <p:cNvPicPr>
            <a:picLocks noChangeAspect="1"/>
          </p:cNvPicPr>
          <p:nvPr/>
        </p:nvPicPr>
        <p:blipFill>
          <a:blip r:embed="rId4"/>
          <a:stretch>
            <a:fillRect/>
          </a:stretch>
        </p:blipFill>
        <p:spPr>
          <a:xfrm>
            <a:off x="6577010" y="2532907"/>
            <a:ext cx="4617997" cy="3419470"/>
          </a:xfrm>
          <a:prstGeom prst="rect">
            <a:avLst/>
          </a:prstGeom>
        </p:spPr>
      </p:pic>
      <p:sp>
        <p:nvSpPr>
          <p:cNvPr id="9" name="TextBox 8">
            <a:extLst>
              <a:ext uri="{FF2B5EF4-FFF2-40B4-BE49-F238E27FC236}">
                <a16:creationId xmlns:a16="http://schemas.microsoft.com/office/drawing/2014/main" id="{F385F115-5B6E-9C82-CFEF-5473D510B7A6}"/>
              </a:ext>
            </a:extLst>
          </p:cNvPr>
          <p:cNvSpPr txBox="1"/>
          <p:nvPr/>
        </p:nvSpPr>
        <p:spPr>
          <a:xfrm>
            <a:off x="1269999" y="6127352"/>
            <a:ext cx="8855160" cy="615553"/>
          </a:xfrm>
          <a:prstGeom prst="rect">
            <a:avLst/>
          </a:prstGeom>
          <a:noFill/>
        </p:spPr>
        <p:txBody>
          <a:bodyPr wrap="square" rtlCol="0">
            <a:spAutoFit/>
          </a:bodyPr>
          <a:lstStyle/>
          <a:p>
            <a:r>
              <a:rPr lang="en-GB" sz="1600" i="1" dirty="0"/>
              <a:t>Scottish Registered Charity No. </a:t>
            </a:r>
            <a:r>
              <a:rPr lang="en-GB" sz="1600" dirty="0"/>
              <a:t>SC054318 | For Educational Purposes Only</a:t>
            </a:r>
            <a:endParaRPr lang="en-GB" sz="1600" i="1" dirty="0"/>
          </a:p>
          <a:p>
            <a:endParaRPr lang="en-GB" dirty="0"/>
          </a:p>
        </p:txBody>
      </p:sp>
      <p:pic>
        <p:nvPicPr>
          <p:cNvPr id="2" name="Picture 1">
            <a:extLst>
              <a:ext uri="{FF2B5EF4-FFF2-40B4-BE49-F238E27FC236}">
                <a16:creationId xmlns:a16="http://schemas.microsoft.com/office/drawing/2014/main" id="{F8729FA8-598B-5E2D-C2C1-717FA1122259}"/>
              </a:ext>
            </a:extLst>
          </p:cNvPr>
          <p:cNvPicPr>
            <a:picLocks noChangeAspect="1"/>
          </p:cNvPicPr>
          <p:nvPr/>
        </p:nvPicPr>
        <p:blipFill>
          <a:blip r:embed="rId5"/>
          <a:stretch>
            <a:fillRect/>
          </a:stretch>
        </p:blipFill>
        <p:spPr>
          <a:xfrm>
            <a:off x="6577010" y="2529985"/>
            <a:ext cx="4617997" cy="3419470"/>
          </a:xfrm>
          <a:prstGeom prst="rect">
            <a:avLst/>
          </a:prstGeom>
        </p:spPr>
      </p:pic>
      <p:sp>
        <p:nvSpPr>
          <p:cNvPr id="5" name="TextBox 4">
            <a:extLst>
              <a:ext uri="{FF2B5EF4-FFF2-40B4-BE49-F238E27FC236}">
                <a16:creationId xmlns:a16="http://schemas.microsoft.com/office/drawing/2014/main" id="{8CE0661A-BF24-7014-3DF6-6F5939AEBE32}"/>
              </a:ext>
            </a:extLst>
          </p:cNvPr>
          <p:cNvSpPr txBox="1"/>
          <p:nvPr/>
        </p:nvSpPr>
        <p:spPr>
          <a:xfrm>
            <a:off x="1269999" y="1787731"/>
            <a:ext cx="10614025" cy="646331"/>
          </a:xfrm>
          <a:prstGeom prst="rect">
            <a:avLst/>
          </a:prstGeom>
          <a:noFill/>
        </p:spPr>
        <p:txBody>
          <a:bodyPr wrap="square" rtlCol="0">
            <a:spAutoFit/>
          </a:bodyPr>
          <a:lstStyle/>
          <a:p>
            <a:pPr lvl="0" algn="just"/>
            <a:r>
              <a:rPr lang="en-GB" sz="1800" kern="100" dirty="0">
                <a:effectLst/>
                <a:latin typeface="Times New Roman" panose="02020603050405020304" pitchFamily="18" charset="0"/>
                <a:ea typeface="Aptos" panose="020B0004020202020204" pitchFamily="34" charset="0"/>
                <a:cs typeface="Times New Roman" panose="02020603050405020304" pitchFamily="18" charset="0"/>
              </a:rPr>
              <a:t>The Capital Allocation Line represents the linear relationship between risk and return combinations in portfolios that mix a risk-free asset with risky assets. </a:t>
            </a:r>
            <a:endParaRPr lang="en-GB" dirty="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BFEEC9DB-DFA0-728B-9D4F-A0D428EEC483}"/>
              </a:ext>
            </a:extLst>
          </p:cNvPr>
          <p:cNvSpPr txBox="1"/>
          <p:nvPr/>
        </p:nvSpPr>
        <p:spPr>
          <a:xfrm>
            <a:off x="1269998" y="3778055"/>
            <a:ext cx="5307007" cy="923330"/>
          </a:xfrm>
          <a:prstGeom prst="rect">
            <a:avLst/>
          </a:prstGeom>
          <a:noFill/>
        </p:spPr>
        <p:txBody>
          <a:bodyPr wrap="square">
            <a:spAutoFit/>
          </a:bodyPr>
          <a:lstStyle/>
          <a:p>
            <a:pPr algn="just"/>
            <a:r>
              <a:rPr lang="en-GB" b="0" i="0" dirty="0">
                <a:effectLst/>
                <a:latin typeface="Times New Roman" panose="02020603050405020304" pitchFamily="18" charset="0"/>
                <a:cs typeface="Times New Roman" panose="02020603050405020304" pitchFamily="18" charset="0"/>
              </a:rPr>
              <a:t>The slope of the CAL is the Sharpe ratio, and it represents the reward-to-risk ratio, measuring the excess return an investor receives per unit of total risk.</a:t>
            </a:r>
            <a:endParaRPr lang="en-GB" dirty="0">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id="{439E30FA-2075-1255-185C-1925536D6779}"/>
              </a:ext>
            </a:extLst>
          </p:cNvPr>
          <p:cNvSpPr txBox="1"/>
          <p:nvPr/>
        </p:nvSpPr>
        <p:spPr>
          <a:xfrm>
            <a:off x="1269998" y="2600163"/>
            <a:ext cx="5307007" cy="369332"/>
          </a:xfrm>
          <a:prstGeom prst="rect">
            <a:avLst/>
          </a:prstGeom>
          <a:noFill/>
        </p:spPr>
        <p:txBody>
          <a:bodyPr wrap="square">
            <a:spAutoFit/>
          </a:bodyPr>
          <a:lstStyle/>
          <a:p>
            <a:pPr algn="just"/>
            <a:r>
              <a:rPr lang="en-GB" b="0" i="0" dirty="0">
                <a:effectLst/>
                <a:latin typeface="Times New Roman" panose="02020603050405020304" pitchFamily="18" charset="0"/>
                <a:cs typeface="Times New Roman" panose="02020603050405020304" pitchFamily="18" charset="0"/>
              </a:rPr>
              <a:t>The optimal CAL is known as the Capital Market Line</a:t>
            </a:r>
            <a:endParaRPr lang="en-GB"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77547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31502E-062B-D84C-EE01-67B0F661D46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ED06A8B-FCE9-459F-14FA-CBCF7C521C02}"/>
              </a:ext>
            </a:extLst>
          </p:cNvPr>
          <p:cNvSpPr/>
          <p:nvPr/>
        </p:nvSpPr>
        <p:spPr>
          <a:xfrm>
            <a:off x="0" y="0"/>
            <a:ext cx="990600" cy="6858000"/>
          </a:xfrm>
          <a:prstGeom prst="rect">
            <a:avLst/>
          </a:prstGeom>
          <a:solidFill>
            <a:srgbClr val="103A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 name="Straight Connector 9">
            <a:extLst>
              <a:ext uri="{FF2B5EF4-FFF2-40B4-BE49-F238E27FC236}">
                <a16:creationId xmlns:a16="http://schemas.microsoft.com/office/drawing/2014/main" id="{2E39B21C-111A-2AB7-8C07-E17DD32898DD}"/>
              </a:ext>
            </a:extLst>
          </p:cNvPr>
          <p:cNvCxnSpPr>
            <a:cxnSpLocks/>
          </p:cNvCxnSpPr>
          <p:nvPr/>
        </p:nvCxnSpPr>
        <p:spPr>
          <a:xfrm>
            <a:off x="1270000" y="730648"/>
            <a:ext cx="10614025" cy="0"/>
          </a:xfrm>
          <a:prstGeom prst="line">
            <a:avLst/>
          </a:prstGeom>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909F124C-FADF-5056-6E82-2E9BC70E504A}"/>
              </a:ext>
            </a:extLst>
          </p:cNvPr>
          <p:cNvSpPr txBox="1"/>
          <p:nvPr/>
        </p:nvSpPr>
        <p:spPr>
          <a:xfrm>
            <a:off x="10951397" y="6127352"/>
            <a:ext cx="1039067" cy="369332"/>
          </a:xfrm>
          <a:prstGeom prst="rect">
            <a:avLst/>
          </a:prstGeom>
          <a:noFill/>
        </p:spPr>
        <p:txBody>
          <a:bodyPr wrap="none" rtlCol="0">
            <a:spAutoFit/>
          </a:bodyPr>
          <a:lstStyle/>
          <a:p>
            <a:r>
              <a:rPr lang="en-GB" dirty="0">
                <a:latin typeface="Times New Roman" panose="02020603050405020304" pitchFamily="18" charset="0"/>
                <a:cs typeface="Times New Roman" panose="02020603050405020304" pitchFamily="18" charset="0"/>
              </a:rPr>
              <a:t>ERG | 14</a:t>
            </a:r>
          </a:p>
        </p:txBody>
      </p:sp>
      <p:sp>
        <p:nvSpPr>
          <p:cNvPr id="26" name="TextBox 25">
            <a:extLst>
              <a:ext uri="{FF2B5EF4-FFF2-40B4-BE49-F238E27FC236}">
                <a16:creationId xmlns:a16="http://schemas.microsoft.com/office/drawing/2014/main" id="{7AF16758-B4CC-1B43-6177-FB9487A7FC22}"/>
              </a:ext>
            </a:extLst>
          </p:cNvPr>
          <p:cNvSpPr txBox="1"/>
          <p:nvPr/>
        </p:nvSpPr>
        <p:spPr>
          <a:xfrm>
            <a:off x="1270000" y="997820"/>
            <a:ext cx="4057521" cy="1200329"/>
          </a:xfrm>
          <a:prstGeom prst="rect">
            <a:avLst/>
          </a:prstGeom>
          <a:noFill/>
        </p:spPr>
        <p:txBody>
          <a:bodyPr wrap="none" rtlCol="0">
            <a:spAutoFit/>
          </a:bodyPr>
          <a:lstStyle/>
          <a:p>
            <a:r>
              <a:rPr lang="en-GB" sz="3600" b="1" i="1" dirty="0">
                <a:latin typeface="Times New Roman" pitchFamily="18"/>
                <a:cs typeface="Times New Roman" pitchFamily="18"/>
              </a:rPr>
              <a:t>Capital Market Line</a:t>
            </a:r>
          </a:p>
          <a:p>
            <a:endParaRPr lang="en-GB" sz="3600" b="1" i="1" dirty="0">
              <a:latin typeface="Times New Roman" pitchFamily="18"/>
              <a:cs typeface="Times New Roman" pitchFamily="18"/>
            </a:endParaRPr>
          </a:p>
        </p:txBody>
      </p:sp>
      <p:sp>
        <p:nvSpPr>
          <p:cNvPr id="27" name="TextBox 26">
            <a:extLst>
              <a:ext uri="{FF2B5EF4-FFF2-40B4-BE49-F238E27FC236}">
                <a16:creationId xmlns:a16="http://schemas.microsoft.com/office/drawing/2014/main" id="{C7E849E5-AA87-1B94-E451-76419DDA5D50}"/>
              </a:ext>
            </a:extLst>
          </p:cNvPr>
          <p:cNvSpPr txBox="1"/>
          <p:nvPr/>
        </p:nvSpPr>
        <p:spPr>
          <a:xfrm>
            <a:off x="1172028" y="346009"/>
            <a:ext cx="5321300" cy="338554"/>
          </a:xfrm>
          <a:prstGeom prst="rect">
            <a:avLst/>
          </a:prstGeom>
          <a:noFill/>
        </p:spPr>
        <p:txBody>
          <a:bodyPr wrap="square" rtlCol="0">
            <a:spAutoFit/>
          </a:bodyPr>
          <a:lstStyle/>
          <a:p>
            <a:r>
              <a:rPr lang="en-GB" sz="1600" dirty="0">
                <a:solidFill>
                  <a:schemeClr val="tx1">
                    <a:lumMod val="95000"/>
                    <a:lumOff val="5000"/>
                  </a:schemeClr>
                </a:solidFill>
                <a:latin typeface="Times New Roman" panose="02020603050405020304" pitchFamily="18" charset="0"/>
                <a:cs typeface="Times New Roman" panose="02020603050405020304" pitchFamily="18" charset="0"/>
              </a:rPr>
              <a:t>Elphinstone Research Group</a:t>
            </a:r>
          </a:p>
        </p:txBody>
      </p:sp>
      <p:sp>
        <p:nvSpPr>
          <p:cNvPr id="5" name="TextBox 4">
            <a:extLst>
              <a:ext uri="{FF2B5EF4-FFF2-40B4-BE49-F238E27FC236}">
                <a16:creationId xmlns:a16="http://schemas.microsoft.com/office/drawing/2014/main" id="{7D47DA16-38DD-E253-7E98-2BCB804F15A0}"/>
              </a:ext>
            </a:extLst>
          </p:cNvPr>
          <p:cNvSpPr txBox="1"/>
          <p:nvPr/>
        </p:nvSpPr>
        <p:spPr>
          <a:xfrm>
            <a:off x="1269999" y="1787731"/>
            <a:ext cx="10614025" cy="646331"/>
          </a:xfrm>
          <a:prstGeom prst="rect">
            <a:avLst/>
          </a:prstGeom>
          <a:noFill/>
        </p:spPr>
        <p:txBody>
          <a:bodyPr wrap="square" rtlCol="0">
            <a:spAutoFit/>
          </a:bodyPr>
          <a:lstStyle/>
          <a:p>
            <a:pPr lvl="0" algn="just"/>
            <a:r>
              <a:rPr lang="en-GB" sz="1800" kern="100" dirty="0">
                <a:effectLst/>
                <a:latin typeface="Times New Roman" panose="02020603050405020304" pitchFamily="18" charset="0"/>
                <a:ea typeface="Aptos" panose="020B0004020202020204" pitchFamily="34" charset="0"/>
                <a:cs typeface="Times New Roman" panose="02020603050405020304" pitchFamily="18" charset="0"/>
              </a:rPr>
              <a:t>The C</a:t>
            </a:r>
            <a:r>
              <a:rPr lang="en-GB" kern="100" dirty="0">
                <a:latin typeface="Times New Roman" panose="02020603050405020304" pitchFamily="18" charset="0"/>
                <a:ea typeface="Aptos" panose="020B0004020202020204" pitchFamily="34" charset="0"/>
                <a:cs typeface="Times New Roman" panose="02020603050405020304" pitchFamily="18" charset="0"/>
              </a:rPr>
              <a:t>AL with the highest Sharpe Ratio is the Capital Market Line.</a:t>
            </a:r>
          </a:p>
          <a:p>
            <a:pPr algn="just"/>
            <a:r>
              <a:rPr lang="en-GB" dirty="0">
                <a:latin typeface="Times New Roman" panose="02020603050405020304" pitchFamily="18" charset="0"/>
                <a:cs typeface="Times New Roman" panose="02020603050405020304" pitchFamily="18" charset="0"/>
              </a:rPr>
              <a:t>The Capital Market Line is tangent to the efficient frontier.</a:t>
            </a:r>
          </a:p>
        </p:txBody>
      </p:sp>
      <p:pic>
        <p:nvPicPr>
          <p:cNvPr id="6" name="Picture 5">
            <a:extLst>
              <a:ext uri="{FF2B5EF4-FFF2-40B4-BE49-F238E27FC236}">
                <a16:creationId xmlns:a16="http://schemas.microsoft.com/office/drawing/2014/main" id="{C90D011C-4F54-A618-7EC6-0A51620ED27F}"/>
              </a:ext>
            </a:extLst>
          </p:cNvPr>
          <p:cNvPicPr>
            <a:picLocks noChangeAspect="1"/>
          </p:cNvPicPr>
          <p:nvPr/>
        </p:nvPicPr>
        <p:blipFill>
          <a:blip r:embed="rId3"/>
          <a:stretch>
            <a:fillRect/>
          </a:stretch>
        </p:blipFill>
        <p:spPr>
          <a:xfrm>
            <a:off x="6577010" y="2532907"/>
            <a:ext cx="4617997" cy="3419470"/>
          </a:xfrm>
          <a:prstGeom prst="rect">
            <a:avLst/>
          </a:prstGeom>
        </p:spPr>
      </p:pic>
      <p:pic>
        <p:nvPicPr>
          <p:cNvPr id="3" name="Picture 2">
            <a:extLst>
              <a:ext uri="{FF2B5EF4-FFF2-40B4-BE49-F238E27FC236}">
                <a16:creationId xmlns:a16="http://schemas.microsoft.com/office/drawing/2014/main" id="{A0BA3C51-0BC6-65D0-0B0C-62BBB72A0D5B}"/>
              </a:ext>
            </a:extLst>
          </p:cNvPr>
          <p:cNvPicPr>
            <a:picLocks noChangeAspect="1"/>
          </p:cNvPicPr>
          <p:nvPr/>
        </p:nvPicPr>
        <p:blipFill>
          <a:blip r:embed="rId4"/>
          <a:stretch>
            <a:fillRect/>
          </a:stretch>
        </p:blipFill>
        <p:spPr>
          <a:xfrm>
            <a:off x="6577009" y="2532907"/>
            <a:ext cx="4617997" cy="3419470"/>
          </a:xfrm>
          <a:prstGeom prst="rect">
            <a:avLst/>
          </a:prstGeom>
        </p:spPr>
      </p:pic>
      <p:sp>
        <p:nvSpPr>
          <p:cNvPr id="7" name="TextBox 6">
            <a:extLst>
              <a:ext uri="{FF2B5EF4-FFF2-40B4-BE49-F238E27FC236}">
                <a16:creationId xmlns:a16="http://schemas.microsoft.com/office/drawing/2014/main" id="{EE39EB1E-0D51-938A-5237-D8B0AE53A9F2}"/>
              </a:ext>
            </a:extLst>
          </p:cNvPr>
          <p:cNvSpPr txBox="1"/>
          <p:nvPr/>
        </p:nvSpPr>
        <p:spPr>
          <a:xfrm>
            <a:off x="1269999" y="6127352"/>
            <a:ext cx="8855160" cy="615553"/>
          </a:xfrm>
          <a:prstGeom prst="rect">
            <a:avLst/>
          </a:prstGeom>
          <a:noFill/>
        </p:spPr>
        <p:txBody>
          <a:bodyPr wrap="square" rtlCol="0">
            <a:spAutoFit/>
          </a:bodyPr>
          <a:lstStyle/>
          <a:p>
            <a:r>
              <a:rPr lang="en-GB" sz="1600" i="1" dirty="0"/>
              <a:t>Scottish Registered Charity No. </a:t>
            </a:r>
            <a:r>
              <a:rPr lang="en-GB" sz="1600" dirty="0"/>
              <a:t>SC054318 | For Educational Purposes Only</a:t>
            </a:r>
            <a:endParaRPr lang="en-GB" sz="1600" i="1" dirty="0"/>
          </a:p>
          <a:p>
            <a:endParaRPr lang="en-GB" dirty="0"/>
          </a:p>
        </p:txBody>
      </p:sp>
      <p:pic>
        <p:nvPicPr>
          <p:cNvPr id="2" name="Picture 1">
            <a:extLst>
              <a:ext uri="{FF2B5EF4-FFF2-40B4-BE49-F238E27FC236}">
                <a16:creationId xmlns:a16="http://schemas.microsoft.com/office/drawing/2014/main" id="{302F32DC-9605-76C7-533D-C11FAB3E0254}"/>
              </a:ext>
            </a:extLst>
          </p:cNvPr>
          <p:cNvPicPr>
            <a:picLocks noChangeAspect="1"/>
          </p:cNvPicPr>
          <p:nvPr/>
        </p:nvPicPr>
        <p:blipFill>
          <a:blip r:embed="rId5"/>
          <a:stretch>
            <a:fillRect/>
          </a:stretch>
        </p:blipFill>
        <p:spPr>
          <a:xfrm>
            <a:off x="6577008" y="2532907"/>
            <a:ext cx="4617997" cy="3419470"/>
          </a:xfrm>
          <a:prstGeom prst="rect">
            <a:avLst/>
          </a:prstGeom>
        </p:spPr>
      </p:pic>
      <p:pic>
        <p:nvPicPr>
          <p:cNvPr id="8" name="Picture 7">
            <a:extLst>
              <a:ext uri="{FF2B5EF4-FFF2-40B4-BE49-F238E27FC236}">
                <a16:creationId xmlns:a16="http://schemas.microsoft.com/office/drawing/2014/main" id="{469BC699-A16E-2676-F057-411E04BF0EF1}"/>
              </a:ext>
            </a:extLst>
          </p:cNvPr>
          <p:cNvPicPr>
            <a:picLocks noChangeAspect="1"/>
          </p:cNvPicPr>
          <p:nvPr/>
        </p:nvPicPr>
        <p:blipFill>
          <a:blip r:embed="rId6"/>
          <a:stretch>
            <a:fillRect/>
          </a:stretch>
        </p:blipFill>
        <p:spPr>
          <a:xfrm>
            <a:off x="6577007" y="2532907"/>
            <a:ext cx="4617997" cy="3419470"/>
          </a:xfrm>
          <a:prstGeom prst="rect">
            <a:avLst/>
          </a:prstGeom>
        </p:spPr>
      </p:pic>
      <p:pic>
        <p:nvPicPr>
          <p:cNvPr id="9" name="Picture 8">
            <a:extLst>
              <a:ext uri="{FF2B5EF4-FFF2-40B4-BE49-F238E27FC236}">
                <a16:creationId xmlns:a16="http://schemas.microsoft.com/office/drawing/2014/main" id="{6AD4ADCE-2CC2-4918-1D1E-191E0AA4A07A}"/>
              </a:ext>
            </a:extLst>
          </p:cNvPr>
          <p:cNvPicPr>
            <a:picLocks noChangeAspect="1"/>
          </p:cNvPicPr>
          <p:nvPr/>
        </p:nvPicPr>
        <p:blipFill>
          <a:blip r:embed="rId7"/>
          <a:stretch>
            <a:fillRect/>
          </a:stretch>
        </p:blipFill>
        <p:spPr>
          <a:xfrm>
            <a:off x="6577007" y="2532907"/>
            <a:ext cx="4617997" cy="3419470"/>
          </a:xfrm>
          <a:prstGeom prst="rect">
            <a:avLst/>
          </a:prstGeom>
        </p:spPr>
      </p:pic>
      <p:pic>
        <p:nvPicPr>
          <p:cNvPr id="11" name="Picture 10">
            <a:extLst>
              <a:ext uri="{FF2B5EF4-FFF2-40B4-BE49-F238E27FC236}">
                <a16:creationId xmlns:a16="http://schemas.microsoft.com/office/drawing/2014/main" id="{BC489232-89B6-243A-A551-9622F2D53FDD}"/>
              </a:ext>
            </a:extLst>
          </p:cNvPr>
          <p:cNvPicPr>
            <a:picLocks noChangeAspect="1"/>
          </p:cNvPicPr>
          <p:nvPr/>
        </p:nvPicPr>
        <p:blipFill>
          <a:blip r:embed="rId8"/>
          <a:stretch>
            <a:fillRect/>
          </a:stretch>
        </p:blipFill>
        <p:spPr>
          <a:xfrm>
            <a:off x="6577008" y="2532907"/>
            <a:ext cx="4617996" cy="3419470"/>
          </a:xfrm>
          <a:prstGeom prst="rect">
            <a:avLst/>
          </a:prstGeom>
        </p:spPr>
      </p:pic>
      <p:sp>
        <p:nvSpPr>
          <p:cNvPr id="15" name="TextBox 14">
            <a:extLst>
              <a:ext uri="{FF2B5EF4-FFF2-40B4-BE49-F238E27FC236}">
                <a16:creationId xmlns:a16="http://schemas.microsoft.com/office/drawing/2014/main" id="{87398D84-ED71-0D83-9922-963550A38DCB}"/>
              </a:ext>
            </a:extLst>
          </p:cNvPr>
          <p:cNvSpPr txBox="1"/>
          <p:nvPr/>
        </p:nvSpPr>
        <p:spPr>
          <a:xfrm>
            <a:off x="1269998" y="3780977"/>
            <a:ext cx="5307007" cy="923330"/>
          </a:xfrm>
          <a:prstGeom prst="rect">
            <a:avLst/>
          </a:prstGeom>
          <a:noFill/>
        </p:spPr>
        <p:txBody>
          <a:bodyPr wrap="square">
            <a:spAutoFit/>
          </a:bodyPr>
          <a:lstStyle/>
          <a:p>
            <a:pPr algn="just"/>
            <a:r>
              <a:rPr lang="en-GB" b="0" i="0" dirty="0">
                <a:effectLst/>
                <a:latin typeface="Times New Roman" panose="02020603050405020304" pitchFamily="18" charset="0"/>
                <a:cs typeface="Times New Roman" panose="02020603050405020304" pitchFamily="18" charset="0"/>
              </a:rPr>
              <a:t>Risk-averse investors will select portfolios close to the risk-free asset. Risk-seeking investors will prefer leveraged allocations higher up on the CML.</a:t>
            </a:r>
            <a:endParaRPr lang="en-GB" dirty="0">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0A78D67B-DDA2-F9D2-B5FF-75095B7136C1}"/>
              </a:ext>
            </a:extLst>
          </p:cNvPr>
          <p:cNvSpPr txBox="1"/>
          <p:nvPr/>
        </p:nvSpPr>
        <p:spPr>
          <a:xfrm>
            <a:off x="1269998" y="2618280"/>
            <a:ext cx="5307007" cy="646331"/>
          </a:xfrm>
          <a:prstGeom prst="rect">
            <a:avLst/>
          </a:prstGeom>
          <a:noFill/>
        </p:spPr>
        <p:txBody>
          <a:bodyPr wrap="square">
            <a:spAutoFit/>
          </a:bodyPr>
          <a:lstStyle/>
          <a:p>
            <a:pPr algn="just"/>
            <a:r>
              <a:rPr lang="en-GB" b="0" i="0" dirty="0">
                <a:effectLst/>
                <a:latin typeface="Times New Roman" panose="02020603050405020304" pitchFamily="18" charset="0"/>
                <a:cs typeface="Times New Roman" panose="02020603050405020304" pitchFamily="18" charset="0"/>
              </a:rPr>
              <a:t>The Capital Market Line assumes all portfolios are perfectly efficient and fully diversified. </a:t>
            </a:r>
            <a:endParaRPr lang="en-GB"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397136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7CFA7B-5B79-EE2A-CFB3-A8E342434B4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9953D58-8455-702B-E6F0-B5676DE6086C}"/>
              </a:ext>
            </a:extLst>
          </p:cNvPr>
          <p:cNvSpPr/>
          <p:nvPr/>
        </p:nvSpPr>
        <p:spPr>
          <a:xfrm>
            <a:off x="0" y="0"/>
            <a:ext cx="990600" cy="6858000"/>
          </a:xfrm>
          <a:prstGeom prst="rect">
            <a:avLst/>
          </a:prstGeom>
          <a:solidFill>
            <a:srgbClr val="103A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 name="Straight Connector 9">
            <a:extLst>
              <a:ext uri="{FF2B5EF4-FFF2-40B4-BE49-F238E27FC236}">
                <a16:creationId xmlns:a16="http://schemas.microsoft.com/office/drawing/2014/main" id="{7392DDF7-2277-4C7F-C21A-4AA33ABB686B}"/>
              </a:ext>
            </a:extLst>
          </p:cNvPr>
          <p:cNvCxnSpPr>
            <a:cxnSpLocks/>
          </p:cNvCxnSpPr>
          <p:nvPr/>
        </p:nvCxnSpPr>
        <p:spPr>
          <a:xfrm>
            <a:off x="1270000" y="730648"/>
            <a:ext cx="10614025" cy="0"/>
          </a:xfrm>
          <a:prstGeom prst="line">
            <a:avLst/>
          </a:prstGeom>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4697B434-01B0-2E46-2620-9A3BCC97B2C0}"/>
              </a:ext>
            </a:extLst>
          </p:cNvPr>
          <p:cNvSpPr txBox="1"/>
          <p:nvPr/>
        </p:nvSpPr>
        <p:spPr>
          <a:xfrm>
            <a:off x="10951397" y="6127352"/>
            <a:ext cx="1039067" cy="369332"/>
          </a:xfrm>
          <a:prstGeom prst="rect">
            <a:avLst/>
          </a:prstGeom>
          <a:noFill/>
        </p:spPr>
        <p:txBody>
          <a:bodyPr wrap="none" rtlCol="0">
            <a:spAutoFit/>
          </a:bodyPr>
          <a:lstStyle/>
          <a:p>
            <a:r>
              <a:rPr lang="en-GB" dirty="0">
                <a:latin typeface="Times New Roman" panose="02020603050405020304" pitchFamily="18" charset="0"/>
                <a:cs typeface="Times New Roman" panose="02020603050405020304" pitchFamily="18" charset="0"/>
              </a:rPr>
              <a:t>ERG | 15</a:t>
            </a: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53EEA71C-AABB-212A-9EBA-9E593D4B4ABC}"/>
                  </a:ext>
                </a:extLst>
              </p:cNvPr>
              <p:cNvSpPr txBox="1"/>
              <p:nvPr/>
            </p:nvSpPr>
            <p:spPr>
              <a:xfrm>
                <a:off x="1269999" y="1800107"/>
                <a:ext cx="10614025" cy="2031325"/>
              </a:xfrm>
              <a:prstGeom prst="rect">
                <a:avLst/>
              </a:prstGeom>
              <a:noFill/>
            </p:spPr>
            <p:txBody>
              <a:bodyPr wrap="square" rtlCol="0">
                <a:spAutoFit/>
              </a:bodyPr>
              <a:lstStyle/>
              <a:p>
                <a:pPr lvl="0"/>
                <a:r>
                  <a:rPr lang="en-GB" dirty="0">
                    <a:latin typeface="Times New Roman" panose="02020603050405020304" pitchFamily="18" charset="0"/>
                    <a:cs typeface="Times New Roman" panose="02020603050405020304" pitchFamily="18" charset="0"/>
                  </a:rPr>
                  <a:t>When you differentiate the portfolio variance formula with respect to </a:t>
                </a:r>
                <a14:m>
                  <m:oMath xmlns:m="http://schemas.openxmlformats.org/officeDocument/2006/math">
                    <m:sSub>
                      <m:sSubPr>
                        <m:ctrlPr>
                          <a:rPr lang="en-GB" b="0" i="1" smtClean="0">
                            <a:latin typeface="Cambria Math" panose="02040503050406030204" pitchFamily="18" charset="0"/>
                          </a:rPr>
                        </m:ctrlPr>
                      </m:sSubPr>
                      <m:e>
                        <m:r>
                          <m:rPr>
                            <m:sty m:val="p"/>
                          </m:rPr>
                          <a:rPr lang="en-GB" b="0" i="1" smtClean="0">
                            <a:latin typeface="Cambria Math" panose="02040503050406030204" pitchFamily="18" charset="0"/>
                          </a:rPr>
                          <m:t>w</m:t>
                        </m:r>
                      </m:e>
                      <m:sub>
                        <m:r>
                          <a:rPr lang="en-GB" b="0" i="1" smtClean="0">
                            <a:latin typeface="Cambria Math" panose="02040503050406030204" pitchFamily="18" charset="0"/>
                          </a:rPr>
                          <m:t>1</m:t>
                        </m:r>
                      </m:sub>
                    </m:sSub>
                  </m:oMath>
                </a14:m>
                <a:r>
                  <a:rPr lang="en-GB" dirty="0">
                    <a:latin typeface="Times New Roman" panose="02020603050405020304" pitchFamily="18" charset="0"/>
                    <a:cs typeface="Times New Roman" panose="02020603050405020304" pitchFamily="18" charset="0"/>
                  </a:rPr>
                  <a:t> and set it to zero, you are finding the </a:t>
                </a:r>
                <a:r>
                  <a:rPr lang="en-GB" b="1" dirty="0">
                    <a:latin typeface="Times New Roman" panose="02020603050405020304" pitchFamily="18" charset="0"/>
                    <a:cs typeface="Times New Roman" panose="02020603050405020304" pitchFamily="18" charset="0"/>
                  </a:rPr>
                  <a:t>optimal weight</a:t>
                </a:r>
                <a:r>
                  <a:rPr lang="en-GB" dirty="0">
                    <a:latin typeface="Times New Roman" panose="02020603050405020304" pitchFamily="18" charset="0"/>
                    <a:cs typeface="Times New Roman" panose="02020603050405020304" pitchFamily="18" charset="0"/>
                  </a:rPr>
                  <a:t> for the first asset that results in the lowest possible total variance.</a:t>
                </a:r>
              </a:p>
              <a:p>
                <a:pPr lvl="0"/>
                <a:endParaRPr lang="en-GB" kern="100" dirty="0">
                  <a:latin typeface="Calibri" panose="020F0502020204030204" pitchFamily="34" charset="0"/>
                  <a:ea typeface="Aptos" panose="020B0004020202020204" pitchFamily="34" charset="0"/>
                  <a:cs typeface="Times New Roman" panose="02020603050405020304" pitchFamily="18" charset="0"/>
                </a:endParaRPr>
              </a:p>
              <a:p>
                <a:pPr lvl="0"/>
                <a:endParaRPr lang="en-GB" kern="100" dirty="0">
                  <a:latin typeface="Calibri" panose="020F0502020204030204" pitchFamily="34" charset="0"/>
                  <a:ea typeface="Aptos" panose="020B0004020202020204" pitchFamily="34" charset="0"/>
                  <a:cs typeface="Times New Roman" panose="02020603050405020304" pitchFamily="18" charset="0"/>
                </a:endParaRPr>
              </a:p>
              <a:p>
                <a:pPr lvl="0"/>
                <a:endParaRPr lang="en-GB" kern="100" dirty="0">
                  <a:latin typeface="Calibri" panose="020F0502020204030204" pitchFamily="34" charset="0"/>
                  <a:ea typeface="Aptos" panose="020B0004020202020204" pitchFamily="34" charset="0"/>
                  <a:cs typeface="Times New Roman" panose="02020603050405020304" pitchFamily="18" charset="0"/>
                </a:endParaRPr>
              </a:p>
              <a:p>
                <a:pPr lvl="0"/>
                <a:r>
                  <a:rPr lang="en-GB" kern="100" dirty="0">
                    <a:latin typeface="Times New Roman" panose="02020603050405020304" pitchFamily="18" charset="0"/>
                    <a:ea typeface="Aptos" panose="020B0004020202020204" pitchFamily="34" charset="0"/>
                    <a:cs typeface="Times New Roman" panose="02020603050405020304" pitchFamily="18" charset="0"/>
                  </a:rPr>
                  <a:t>To minimise portfolio risk, we substitute w</a:t>
                </a:r>
                <a:r>
                  <a:rPr lang="en-GB" kern="100" baseline="-25000" dirty="0">
                    <a:latin typeface="Times New Roman" panose="02020603050405020304" pitchFamily="18" charset="0"/>
                    <a:ea typeface="Aptos" panose="020B0004020202020204" pitchFamily="34" charset="0"/>
                    <a:cs typeface="Times New Roman" panose="02020603050405020304" pitchFamily="18" charset="0"/>
                  </a:rPr>
                  <a:t>2</a:t>
                </a:r>
                <a:r>
                  <a:rPr lang="en-GB" kern="100" dirty="0">
                    <a:latin typeface="Times New Roman" panose="02020603050405020304" pitchFamily="18" charset="0"/>
                    <a:ea typeface="Aptos" panose="020B0004020202020204" pitchFamily="34" charset="0"/>
                    <a:cs typeface="Times New Roman" panose="02020603050405020304" pitchFamily="18" charset="0"/>
                  </a:rPr>
                  <a:t> as 1-w</a:t>
                </a:r>
                <a:r>
                  <a:rPr lang="en-GB" kern="100" baseline="-25000" dirty="0">
                    <a:latin typeface="Times New Roman" panose="02020603050405020304" pitchFamily="18" charset="0"/>
                    <a:ea typeface="Aptos" panose="020B0004020202020204" pitchFamily="34" charset="0"/>
                    <a:cs typeface="Times New Roman" panose="02020603050405020304" pitchFamily="18" charset="0"/>
                  </a:rPr>
                  <a:t>1</a:t>
                </a:r>
                <a:r>
                  <a:rPr lang="en-GB" kern="100" dirty="0">
                    <a:latin typeface="Times New Roman" panose="02020603050405020304" pitchFamily="18" charset="0"/>
                    <a:ea typeface="Aptos" panose="020B0004020202020204" pitchFamily="34" charset="0"/>
                    <a:cs typeface="Times New Roman" panose="02020603050405020304" pitchFamily="18" charset="0"/>
                  </a:rPr>
                  <a:t> and differentiate with respect to the one unknown w</a:t>
                </a:r>
                <a:r>
                  <a:rPr lang="en-GB" kern="100" baseline="-25000" dirty="0">
                    <a:latin typeface="Times New Roman" panose="02020603050405020304" pitchFamily="18" charset="0"/>
                    <a:ea typeface="Aptos" panose="020B0004020202020204" pitchFamily="34" charset="0"/>
                    <a:cs typeface="Times New Roman" panose="02020603050405020304" pitchFamily="18" charset="0"/>
                  </a:rPr>
                  <a:t>1</a:t>
                </a:r>
                <a:r>
                  <a:rPr lang="en-GB" kern="100" dirty="0">
                    <a:latin typeface="Times New Roman" panose="02020603050405020304" pitchFamily="18" charset="0"/>
                    <a:ea typeface="Aptos" panose="020B0004020202020204" pitchFamily="34" charset="0"/>
                    <a:cs typeface="Times New Roman" panose="02020603050405020304" pitchFamily="18" charset="0"/>
                  </a:rPr>
                  <a:t>:</a:t>
                </a:r>
              </a:p>
              <a:p>
                <a:pPr lvl="0"/>
                <a:endParaRPr lang="en-GB" sz="1800" kern="100" dirty="0">
                  <a:effectLst/>
                  <a:latin typeface="Calibri" panose="020F0502020204030204" pitchFamily="34" charset="0"/>
                  <a:ea typeface="Aptos" panose="020B0004020202020204" pitchFamily="34" charset="0"/>
                  <a:cs typeface="Times New Roman" panose="02020603050405020304" pitchFamily="18" charset="0"/>
                </a:endParaRPr>
              </a:p>
            </p:txBody>
          </p:sp>
        </mc:Choice>
        <mc:Fallback xmlns="">
          <p:sp>
            <p:nvSpPr>
              <p:cNvPr id="2" name="TextBox 1">
                <a:extLst>
                  <a:ext uri="{FF2B5EF4-FFF2-40B4-BE49-F238E27FC236}">
                    <a16:creationId xmlns:a16="http://schemas.microsoft.com/office/drawing/2014/main" id="{53EEA71C-AABB-212A-9EBA-9E593D4B4ABC}"/>
                  </a:ext>
                </a:extLst>
              </p:cNvPr>
              <p:cNvSpPr txBox="1">
                <a:spLocks noRot="1" noChangeAspect="1" noMove="1" noResize="1" noEditPoints="1" noAdjustHandles="1" noChangeArrowheads="1" noChangeShapeType="1" noTextEdit="1"/>
              </p:cNvSpPr>
              <p:nvPr/>
            </p:nvSpPr>
            <p:spPr>
              <a:xfrm>
                <a:off x="1269999" y="1800107"/>
                <a:ext cx="10614025" cy="2031325"/>
              </a:xfrm>
              <a:prstGeom prst="rect">
                <a:avLst/>
              </a:prstGeom>
              <a:blipFill>
                <a:blip r:embed="rId3"/>
                <a:stretch>
                  <a:fillRect l="-460" t="-1497"/>
                </a:stretch>
              </a:blipFill>
            </p:spPr>
            <p:txBody>
              <a:bodyPr/>
              <a:lstStyle/>
              <a:p>
                <a:r>
                  <a:rPr lang="en-GB">
                    <a:noFill/>
                  </a:rPr>
                  <a:t> </a:t>
                </a:r>
              </a:p>
            </p:txBody>
          </p:sp>
        </mc:Fallback>
      </mc:AlternateContent>
      <p:sp>
        <p:nvSpPr>
          <p:cNvPr id="26" name="TextBox 25">
            <a:extLst>
              <a:ext uri="{FF2B5EF4-FFF2-40B4-BE49-F238E27FC236}">
                <a16:creationId xmlns:a16="http://schemas.microsoft.com/office/drawing/2014/main" id="{B220DD99-2AE0-86C5-EC43-673B962DE943}"/>
              </a:ext>
            </a:extLst>
          </p:cNvPr>
          <p:cNvSpPr txBox="1"/>
          <p:nvPr/>
        </p:nvSpPr>
        <p:spPr>
          <a:xfrm>
            <a:off x="1270000" y="997820"/>
            <a:ext cx="6917278" cy="646331"/>
          </a:xfrm>
          <a:prstGeom prst="rect">
            <a:avLst/>
          </a:prstGeom>
          <a:noFill/>
        </p:spPr>
        <p:txBody>
          <a:bodyPr wrap="none" rtlCol="0">
            <a:spAutoFit/>
          </a:bodyPr>
          <a:lstStyle/>
          <a:p>
            <a:r>
              <a:rPr lang="en-GB" sz="3600" b="1" i="1" dirty="0">
                <a:latin typeface="Times New Roman" pitchFamily="18"/>
                <a:cs typeface="Times New Roman" pitchFamily="18"/>
              </a:rPr>
              <a:t>Mathematical Derivation of GMVP</a:t>
            </a:r>
          </a:p>
        </p:txBody>
      </p:sp>
      <p:sp>
        <p:nvSpPr>
          <p:cNvPr id="27" name="TextBox 26">
            <a:extLst>
              <a:ext uri="{FF2B5EF4-FFF2-40B4-BE49-F238E27FC236}">
                <a16:creationId xmlns:a16="http://schemas.microsoft.com/office/drawing/2014/main" id="{5BFB43FF-7DE9-5DDD-D0BB-DF97454FC23C}"/>
              </a:ext>
            </a:extLst>
          </p:cNvPr>
          <p:cNvSpPr txBox="1"/>
          <p:nvPr/>
        </p:nvSpPr>
        <p:spPr>
          <a:xfrm>
            <a:off x="1172028" y="346009"/>
            <a:ext cx="5321300" cy="338554"/>
          </a:xfrm>
          <a:prstGeom prst="rect">
            <a:avLst/>
          </a:prstGeom>
          <a:noFill/>
        </p:spPr>
        <p:txBody>
          <a:bodyPr wrap="square" rtlCol="0">
            <a:spAutoFit/>
          </a:bodyPr>
          <a:lstStyle/>
          <a:p>
            <a:r>
              <a:rPr lang="en-GB" sz="1600" dirty="0">
                <a:solidFill>
                  <a:schemeClr val="tx1">
                    <a:lumMod val="95000"/>
                    <a:lumOff val="5000"/>
                  </a:schemeClr>
                </a:solidFill>
                <a:latin typeface="Times New Roman" panose="02020603050405020304" pitchFamily="18" charset="0"/>
                <a:cs typeface="Times New Roman" panose="02020603050405020304" pitchFamily="18" charset="0"/>
              </a:rPr>
              <a:t>Elphinstone Research Group</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E1B97F28-680D-981E-2330-361FF0524057}"/>
                  </a:ext>
                </a:extLst>
              </p:cNvPr>
              <p:cNvSpPr txBox="1"/>
              <p:nvPr/>
            </p:nvSpPr>
            <p:spPr>
              <a:xfrm>
                <a:off x="3488202" y="4797556"/>
                <a:ext cx="5497082" cy="64081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GB" sz="2000" i="1" smtClean="0">
                          <a:latin typeface="Cambria Math" panose="02040503050406030204" pitchFamily="18" charset="0"/>
                        </a:rPr>
                        <m:t>w</m:t>
                      </m:r>
                      <m:r>
                        <a:rPr lang="en-GB" sz="2000" b="0" i="1" baseline="-25000" smtClean="0">
                          <a:latin typeface="Cambria Math" panose="02040503050406030204" pitchFamily="18" charset="0"/>
                        </a:rPr>
                        <m:t>1</m:t>
                      </m:r>
                      <m:r>
                        <a:rPr lang="en-GB" sz="2000" b="0" i="1" baseline="30000" smtClean="0">
                          <a:latin typeface="Cambria Math" panose="02040503050406030204" pitchFamily="18" charset="0"/>
                        </a:rPr>
                        <m:t>∗</m:t>
                      </m:r>
                      <m:r>
                        <a:rPr lang="en-GB" sz="2000" b="0" i="1" smtClean="0">
                          <a:latin typeface="Cambria Math" panose="02040503050406030204" pitchFamily="18" charset="0"/>
                        </a:rPr>
                        <m:t>=</m:t>
                      </m:r>
                      <m:f>
                        <m:fPr>
                          <m:ctrlPr>
                            <a:rPr lang="en-GB" sz="2000" i="1" smtClean="0">
                              <a:latin typeface="Cambria Math" panose="02040503050406030204" pitchFamily="18" charset="0"/>
                            </a:rPr>
                          </m:ctrlPr>
                        </m:fPr>
                        <m:num>
                          <m:r>
                            <a:rPr lang="en-GB" sz="2000" b="0" i="1" smtClean="0">
                              <a:latin typeface="Cambria Math" panose="02040503050406030204" pitchFamily="18" charset="0"/>
                            </a:rPr>
                            <m:t>(</m:t>
                          </m:r>
                          <m:r>
                            <a:rPr lang="en-GB" sz="2000" b="0" i="1" smtClean="0">
                              <a:latin typeface="Cambria Math" panose="02040503050406030204" pitchFamily="18" charset="0"/>
                              <a:ea typeface="Cambria Math" panose="02040503050406030204" pitchFamily="18" charset="0"/>
                            </a:rPr>
                            <m:t>𝜎</m:t>
                          </m:r>
                          <m:r>
                            <a:rPr lang="en-GB" sz="2000" b="0" i="1" baseline="-25000" smtClean="0">
                              <a:latin typeface="Cambria Math" panose="02040503050406030204" pitchFamily="18" charset="0"/>
                              <a:ea typeface="Cambria Math" panose="02040503050406030204" pitchFamily="18" charset="0"/>
                            </a:rPr>
                            <m:t>2</m:t>
                          </m:r>
                          <m:r>
                            <a:rPr lang="en-GB" sz="2000" b="0" i="1" baseline="30000" smtClean="0">
                              <a:latin typeface="Cambria Math" panose="02040503050406030204" pitchFamily="18" charset="0"/>
                              <a:ea typeface="Cambria Math" panose="02040503050406030204" pitchFamily="18" charset="0"/>
                            </a:rPr>
                            <m:t>2</m:t>
                          </m:r>
                          <m:r>
                            <a:rPr lang="en-GB" sz="2000" b="0" i="1" smtClean="0">
                              <a:latin typeface="Cambria Math" panose="02040503050406030204" pitchFamily="18" charset="0"/>
                            </a:rPr>
                            <m:t>−</m:t>
                          </m:r>
                          <m:r>
                            <a:rPr lang="en-GB" sz="2000" b="0" i="1" smtClean="0">
                              <a:latin typeface="Cambria Math" panose="02040503050406030204" pitchFamily="18" charset="0"/>
                              <a:ea typeface="Cambria Math" panose="02040503050406030204" pitchFamily="18" charset="0"/>
                            </a:rPr>
                            <m:t>𝜌𝜎</m:t>
                          </m:r>
                          <m:r>
                            <a:rPr lang="en-GB" sz="2000" b="0" i="1" baseline="-25000" smtClean="0">
                              <a:latin typeface="Cambria Math" panose="02040503050406030204" pitchFamily="18" charset="0"/>
                              <a:ea typeface="Cambria Math" panose="02040503050406030204" pitchFamily="18" charset="0"/>
                            </a:rPr>
                            <m:t>1</m:t>
                          </m:r>
                          <m:r>
                            <a:rPr lang="en-GB" sz="2000" b="0" i="1" smtClean="0">
                              <a:latin typeface="Cambria Math" panose="02040503050406030204" pitchFamily="18" charset="0"/>
                              <a:ea typeface="Cambria Math" panose="02040503050406030204" pitchFamily="18" charset="0"/>
                            </a:rPr>
                            <m:t>𝜎</m:t>
                          </m:r>
                          <m:r>
                            <a:rPr lang="en-GB" sz="2000" b="0" i="1" baseline="-25000" smtClean="0">
                              <a:latin typeface="Cambria Math" panose="02040503050406030204" pitchFamily="18" charset="0"/>
                              <a:ea typeface="Cambria Math" panose="02040503050406030204" pitchFamily="18" charset="0"/>
                            </a:rPr>
                            <m:t>2</m:t>
                          </m:r>
                          <m:r>
                            <a:rPr lang="en-GB" sz="2000" b="0" i="1" smtClean="0">
                              <a:latin typeface="Cambria Math" panose="02040503050406030204" pitchFamily="18" charset="0"/>
                            </a:rPr>
                            <m:t> ) </m:t>
                          </m:r>
                        </m:num>
                        <m:den>
                          <m:r>
                            <a:rPr lang="en-GB" sz="2000" b="0" i="1" smtClean="0">
                              <a:latin typeface="Cambria Math" panose="02040503050406030204" pitchFamily="18" charset="0"/>
                            </a:rPr>
                            <m:t>(</m:t>
                          </m:r>
                          <m:r>
                            <a:rPr lang="en-GB" sz="2000" b="0" i="1" smtClean="0">
                              <a:latin typeface="Cambria Math" panose="02040503050406030204" pitchFamily="18" charset="0"/>
                              <a:ea typeface="Cambria Math" panose="02040503050406030204" pitchFamily="18" charset="0"/>
                            </a:rPr>
                            <m:t>𝜎</m:t>
                          </m:r>
                          <m:r>
                            <a:rPr lang="en-GB" sz="2000" b="0" i="1" baseline="-25000" smtClean="0">
                              <a:latin typeface="Cambria Math" panose="02040503050406030204" pitchFamily="18" charset="0"/>
                              <a:ea typeface="Cambria Math" panose="02040503050406030204" pitchFamily="18" charset="0"/>
                            </a:rPr>
                            <m:t>1</m:t>
                          </m:r>
                          <m:r>
                            <a:rPr lang="en-GB" sz="2000" b="0" i="1" baseline="30000" smtClean="0">
                              <a:latin typeface="Cambria Math" panose="02040503050406030204" pitchFamily="18" charset="0"/>
                              <a:ea typeface="Cambria Math" panose="02040503050406030204" pitchFamily="18" charset="0"/>
                            </a:rPr>
                            <m:t>2</m:t>
                          </m:r>
                          <m:r>
                            <a:rPr lang="en-GB" sz="2000" b="0" i="1" smtClean="0">
                              <a:latin typeface="Cambria Math" panose="02040503050406030204" pitchFamily="18" charset="0"/>
                              <a:ea typeface="Cambria Math" panose="02040503050406030204" pitchFamily="18" charset="0"/>
                            </a:rPr>
                            <m:t>+</m:t>
                          </m:r>
                          <m:r>
                            <a:rPr lang="en-GB" sz="2000" b="0" i="1" smtClean="0">
                              <a:latin typeface="Cambria Math" panose="02040503050406030204" pitchFamily="18" charset="0"/>
                              <a:ea typeface="Cambria Math" panose="02040503050406030204" pitchFamily="18" charset="0"/>
                            </a:rPr>
                            <m:t>𝜎</m:t>
                          </m:r>
                          <m:r>
                            <a:rPr lang="en-GB" sz="2000" b="0" i="1" baseline="-25000" smtClean="0">
                              <a:latin typeface="Cambria Math" panose="02040503050406030204" pitchFamily="18" charset="0"/>
                              <a:ea typeface="Cambria Math" panose="02040503050406030204" pitchFamily="18" charset="0"/>
                            </a:rPr>
                            <m:t>2</m:t>
                          </m:r>
                          <m:r>
                            <a:rPr lang="en-GB" sz="2000" b="0" i="1" baseline="30000" smtClean="0">
                              <a:latin typeface="Cambria Math" panose="02040503050406030204" pitchFamily="18" charset="0"/>
                              <a:ea typeface="Cambria Math" panose="02040503050406030204" pitchFamily="18" charset="0"/>
                            </a:rPr>
                            <m:t>2</m:t>
                          </m:r>
                          <m:r>
                            <a:rPr lang="en-GB" sz="2000" b="0" i="1" smtClean="0">
                              <a:latin typeface="Cambria Math" panose="02040503050406030204" pitchFamily="18" charset="0"/>
                              <a:ea typeface="Cambria Math" panose="02040503050406030204" pitchFamily="18" charset="0"/>
                            </a:rPr>
                            <m:t>−2</m:t>
                          </m:r>
                          <m:r>
                            <a:rPr lang="en-GB" sz="2000" b="0" i="1" smtClean="0">
                              <a:latin typeface="Cambria Math" panose="02040503050406030204" pitchFamily="18" charset="0"/>
                              <a:ea typeface="Cambria Math" panose="02040503050406030204" pitchFamily="18" charset="0"/>
                            </a:rPr>
                            <m:t>𝜌𝜎</m:t>
                          </m:r>
                          <m:r>
                            <a:rPr lang="en-GB" sz="2000" b="0" i="1" baseline="-25000" smtClean="0">
                              <a:latin typeface="Cambria Math" panose="02040503050406030204" pitchFamily="18" charset="0"/>
                              <a:ea typeface="Cambria Math" panose="02040503050406030204" pitchFamily="18" charset="0"/>
                            </a:rPr>
                            <m:t>1</m:t>
                          </m:r>
                          <m:r>
                            <a:rPr lang="en-GB" sz="2000" b="0" i="1" smtClean="0">
                              <a:latin typeface="Cambria Math" panose="02040503050406030204" pitchFamily="18" charset="0"/>
                              <a:ea typeface="Cambria Math" panose="02040503050406030204" pitchFamily="18" charset="0"/>
                            </a:rPr>
                            <m:t>𝜎</m:t>
                          </m:r>
                          <m:r>
                            <a:rPr lang="en-GB" sz="2000" b="0" i="1" baseline="-25000" smtClean="0">
                              <a:latin typeface="Cambria Math" panose="02040503050406030204" pitchFamily="18" charset="0"/>
                              <a:ea typeface="Cambria Math" panose="02040503050406030204" pitchFamily="18" charset="0"/>
                            </a:rPr>
                            <m:t>2</m:t>
                          </m:r>
                          <m:r>
                            <a:rPr lang="en-GB" sz="2000" b="0" i="1" smtClean="0">
                              <a:latin typeface="Cambria Math" panose="02040503050406030204" pitchFamily="18" charset="0"/>
                              <a:ea typeface="Cambria Math" panose="02040503050406030204" pitchFamily="18" charset="0"/>
                            </a:rPr>
                            <m:t>)</m:t>
                          </m:r>
                        </m:den>
                      </m:f>
                      <m:r>
                        <a:rPr lang="en-GB" sz="2000" b="0" i="1" smtClean="0">
                          <a:latin typeface="Cambria Math" panose="02040503050406030204" pitchFamily="18" charset="0"/>
                        </a:rPr>
                        <m:t> </m:t>
                      </m:r>
                      <m:r>
                        <a:rPr lang="en-GB" sz="2000" i="1">
                          <a:latin typeface="Cambria Math" panose="02040503050406030204" pitchFamily="18" charset="0"/>
                        </a:rPr>
                        <m:t>=</m:t>
                      </m:r>
                      <m:f>
                        <m:fPr>
                          <m:ctrlPr>
                            <a:rPr lang="en-GB" sz="2000" i="1">
                              <a:latin typeface="Cambria Math" panose="02040503050406030204" pitchFamily="18" charset="0"/>
                            </a:rPr>
                          </m:ctrlPr>
                        </m:fPr>
                        <m:num>
                          <m:r>
                            <a:rPr lang="en-GB" sz="2000" i="1">
                              <a:latin typeface="Cambria Math" panose="02040503050406030204" pitchFamily="18" charset="0"/>
                            </a:rPr>
                            <m:t>(</m:t>
                          </m:r>
                          <m:r>
                            <a:rPr lang="en-GB" sz="2000" i="1">
                              <a:latin typeface="Cambria Math" panose="02040503050406030204" pitchFamily="18" charset="0"/>
                              <a:ea typeface="Cambria Math" panose="02040503050406030204" pitchFamily="18" charset="0"/>
                            </a:rPr>
                            <m:t>𝜎</m:t>
                          </m:r>
                          <m:r>
                            <a:rPr lang="en-GB" sz="2000" i="1" baseline="-25000">
                              <a:latin typeface="Cambria Math" panose="02040503050406030204" pitchFamily="18" charset="0"/>
                              <a:ea typeface="Cambria Math" panose="02040503050406030204" pitchFamily="18" charset="0"/>
                            </a:rPr>
                            <m:t>2</m:t>
                          </m:r>
                          <m:r>
                            <a:rPr lang="en-GB" sz="2000" i="1" baseline="30000">
                              <a:latin typeface="Cambria Math" panose="02040503050406030204" pitchFamily="18" charset="0"/>
                              <a:ea typeface="Cambria Math" panose="02040503050406030204" pitchFamily="18" charset="0"/>
                            </a:rPr>
                            <m:t>2</m:t>
                          </m:r>
                          <m:r>
                            <a:rPr lang="en-GB" sz="2000" i="1">
                              <a:latin typeface="Cambria Math" panose="02040503050406030204" pitchFamily="18" charset="0"/>
                            </a:rPr>
                            <m:t>−</m:t>
                          </m:r>
                          <m:r>
                            <a:rPr lang="en-GB" sz="2000" i="1">
                              <a:latin typeface="Cambria Math" panose="02040503050406030204" pitchFamily="18" charset="0"/>
                              <a:ea typeface="Cambria Math" panose="02040503050406030204" pitchFamily="18" charset="0"/>
                            </a:rPr>
                            <m:t>𝜎</m:t>
                          </m:r>
                          <m:r>
                            <a:rPr lang="en-GB" sz="2000" i="1" baseline="-25000">
                              <a:latin typeface="Cambria Math" panose="02040503050406030204" pitchFamily="18" charset="0"/>
                              <a:ea typeface="Cambria Math" panose="02040503050406030204" pitchFamily="18" charset="0"/>
                            </a:rPr>
                            <m:t>1</m:t>
                          </m:r>
                          <m:r>
                            <a:rPr lang="en-GB" sz="2000" b="0" i="1" baseline="-25000" smtClean="0">
                              <a:latin typeface="Cambria Math" panose="02040503050406030204" pitchFamily="18" charset="0"/>
                              <a:ea typeface="Cambria Math" panose="02040503050406030204" pitchFamily="18" charset="0"/>
                            </a:rPr>
                            <m:t>2</m:t>
                          </m:r>
                          <m:r>
                            <a:rPr lang="en-GB" sz="2000" i="1">
                              <a:latin typeface="Cambria Math" panose="02040503050406030204" pitchFamily="18" charset="0"/>
                            </a:rPr>
                            <m:t> ) </m:t>
                          </m:r>
                        </m:num>
                        <m:den>
                          <m:r>
                            <a:rPr lang="en-GB" sz="2000" i="1">
                              <a:latin typeface="Cambria Math" panose="02040503050406030204" pitchFamily="18" charset="0"/>
                            </a:rPr>
                            <m:t>(</m:t>
                          </m:r>
                          <m:r>
                            <a:rPr lang="en-GB" sz="2000" i="1">
                              <a:latin typeface="Cambria Math" panose="02040503050406030204" pitchFamily="18" charset="0"/>
                              <a:ea typeface="Cambria Math" panose="02040503050406030204" pitchFamily="18" charset="0"/>
                            </a:rPr>
                            <m:t>𝜎</m:t>
                          </m:r>
                          <m:r>
                            <a:rPr lang="en-GB" sz="2000" i="1" baseline="-25000">
                              <a:latin typeface="Cambria Math" panose="02040503050406030204" pitchFamily="18" charset="0"/>
                              <a:ea typeface="Cambria Math" panose="02040503050406030204" pitchFamily="18" charset="0"/>
                            </a:rPr>
                            <m:t>1</m:t>
                          </m:r>
                          <m:r>
                            <a:rPr lang="en-GB" sz="2000" i="1" baseline="30000">
                              <a:latin typeface="Cambria Math" panose="02040503050406030204" pitchFamily="18" charset="0"/>
                              <a:ea typeface="Cambria Math" panose="02040503050406030204" pitchFamily="18" charset="0"/>
                            </a:rPr>
                            <m:t>2</m:t>
                          </m:r>
                          <m:r>
                            <a:rPr lang="en-GB" sz="2000" i="1">
                              <a:latin typeface="Cambria Math" panose="02040503050406030204" pitchFamily="18" charset="0"/>
                              <a:ea typeface="Cambria Math" panose="02040503050406030204" pitchFamily="18" charset="0"/>
                            </a:rPr>
                            <m:t>+</m:t>
                          </m:r>
                          <m:r>
                            <a:rPr lang="en-GB" sz="2000" i="1">
                              <a:latin typeface="Cambria Math" panose="02040503050406030204" pitchFamily="18" charset="0"/>
                              <a:ea typeface="Cambria Math" panose="02040503050406030204" pitchFamily="18" charset="0"/>
                            </a:rPr>
                            <m:t>𝜎</m:t>
                          </m:r>
                          <m:r>
                            <a:rPr lang="en-GB" sz="2000" i="1" baseline="-25000">
                              <a:latin typeface="Cambria Math" panose="02040503050406030204" pitchFamily="18" charset="0"/>
                              <a:ea typeface="Cambria Math" panose="02040503050406030204" pitchFamily="18" charset="0"/>
                            </a:rPr>
                            <m:t>2</m:t>
                          </m:r>
                          <m:r>
                            <a:rPr lang="en-GB" sz="2000" i="1" baseline="30000">
                              <a:latin typeface="Cambria Math" panose="02040503050406030204" pitchFamily="18" charset="0"/>
                              <a:ea typeface="Cambria Math" panose="02040503050406030204" pitchFamily="18" charset="0"/>
                            </a:rPr>
                            <m:t>2</m:t>
                          </m:r>
                          <m:r>
                            <a:rPr lang="en-GB" sz="2000" i="1">
                              <a:latin typeface="Cambria Math" panose="02040503050406030204" pitchFamily="18" charset="0"/>
                              <a:ea typeface="Cambria Math" panose="02040503050406030204" pitchFamily="18" charset="0"/>
                            </a:rPr>
                            <m:t>−2</m:t>
                          </m:r>
                          <m:r>
                            <a:rPr lang="en-GB" sz="2000" i="1">
                              <a:latin typeface="Cambria Math" panose="02040503050406030204" pitchFamily="18" charset="0"/>
                              <a:ea typeface="Cambria Math" panose="02040503050406030204" pitchFamily="18" charset="0"/>
                            </a:rPr>
                            <m:t>𝜎</m:t>
                          </m:r>
                          <m:r>
                            <a:rPr lang="en-GB" sz="2000" i="1" baseline="-25000">
                              <a:latin typeface="Cambria Math" panose="02040503050406030204" pitchFamily="18" charset="0"/>
                              <a:ea typeface="Cambria Math" panose="02040503050406030204" pitchFamily="18" charset="0"/>
                            </a:rPr>
                            <m:t>1</m:t>
                          </m:r>
                          <m:r>
                            <a:rPr lang="en-GB" sz="2000" b="0" i="1" baseline="-25000" smtClean="0">
                              <a:latin typeface="Cambria Math" panose="02040503050406030204" pitchFamily="18" charset="0"/>
                              <a:ea typeface="Cambria Math" panose="02040503050406030204" pitchFamily="18" charset="0"/>
                            </a:rPr>
                            <m:t>2</m:t>
                          </m:r>
                          <m:r>
                            <a:rPr lang="en-GB" sz="2000" i="1">
                              <a:latin typeface="Cambria Math" panose="02040503050406030204" pitchFamily="18" charset="0"/>
                              <a:ea typeface="Cambria Math" panose="02040503050406030204" pitchFamily="18" charset="0"/>
                            </a:rPr>
                            <m:t>)</m:t>
                          </m:r>
                        </m:den>
                      </m:f>
                    </m:oMath>
                  </m:oMathPara>
                </a14:m>
                <a:endParaRPr lang="en-GB" sz="2000" dirty="0"/>
              </a:p>
            </p:txBody>
          </p:sp>
        </mc:Choice>
        <mc:Fallback xmlns="">
          <p:sp>
            <p:nvSpPr>
              <p:cNvPr id="6" name="TextBox 5">
                <a:extLst>
                  <a:ext uri="{FF2B5EF4-FFF2-40B4-BE49-F238E27FC236}">
                    <a16:creationId xmlns:a16="http://schemas.microsoft.com/office/drawing/2014/main" id="{E1B97F28-680D-981E-2330-361FF0524057}"/>
                  </a:ext>
                </a:extLst>
              </p:cNvPr>
              <p:cNvSpPr txBox="1">
                <a:spLocks noRot="1" noChangeAspect="1" noMove="1" noResize="1" noEditPoints="1" noAdjustHandles="1" noChangeArrowheads="1" noChangeShapeType="1" noTextEdit="1"/>
              </p:cNvSpPr>
              <p:nvPr/>
            </p:nvSpPr>
            <p:spPr>
              <a:xfrm>
                <a:off x="3488202" y="4797556"/>
                <a:ext cx="5497082" cy="640816"/>
              </a:xfrm>
              <a:prstGeom prst="rect">
                <a:avLst/>
              </a:prstGeom>
              <a:blipFill>
                <a:blip r:embed="rId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A4C4D4A1-D882-559C-4405-79B1B78043AF}"/>
                  </a:ext>
                </a:extLst>
              </p:cNvPr>
              <p:cNvSpPr txBox="1"/>
              <p:nvPr/>
            </p:nvSpPr>
            <p:spPr>
              <a:xfrm>
                <a:off x="3045916" y="2533930"/>
                <a:ext cx="6096000" cy="461665"/>
              </a:xfrm>
              <a:prstGeom prst="rect">
                <a:avLst/>
              </a:prstGeom>
              <a:noFill/>
            </p:spPr>
            <p:txBody>
              <a:bodyPr wrap="square">
                <a:spAutoFit/>
              </a:bodyPr>
              <a:lstStyle/>
              <a:p>
                <a:pPr algn="ctr"/>
                <a14:m>
                  <m:oMath xmlns:m="http://schemas.openxmlformats.org/officeDocument/2006/math">
                    <m:r>
                      <a:rPr lang="en-GB" sz="240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𝜎</m:t>
                    </m:r>
                    <m:r>
                      <a:rPr lang="en-GB" sz="2400" b="0" i="1" baseline="-2500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𝑝</m:t>
                    </m:r>
                    <m:r>
                      <a:rPr lang="en-GB" sz="2400" b="0" i="1" baseline="3000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2</m:t>
                    </m:r>
                    <m:r>
                      <a:rPr lang="en-GB" sz="2400"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GB" sz="2400" i="1" smtClean="0">
                        <a:solidFill>
                          <a:schemeClr val="tx1"/>
                        </a:solidFill>
                        <a:latin typeface="Cambria Math" panose="02040503050406030204" pitchFamily="18" charset="0"/>
                        <a:cs typeface="Times New Roman" panose="02020603050405020304" pitchFamily="18" charset="0"/>
                      </a:rPr>
                      <m:t>𝑤</m:t>
                    </m:r>
                    <m:r>
                      <a:rPr lang="en-GB" sz="2400" b="0" i="1" baseline="-25000" smtClean="0">
                        <a:solidFill>
                          <a:schemeClr val="tx1"/>
                        </a:solidFill>
                        <a:latin typeface="Cambria Math" panose="02040503050406030204" pitchFamily="18" charset="0"/>
                        <a:cs typeface="Times New Roman" panose="02020603050405020304" pitchFamily="18" charset="0"/>
                      </a:rPr>
                      <m:t>1</m:t>
                    </m:r>
                    <m:r>
                      <a:rPr lang="en-GB" sz="2400" b="0" i="1" baseline="30000" smtClean="0">
                        <a:solidFill>
                          <a:schemeClr val="tx1"/>
                        </a:solidFill>
                        <a:latin typeface="Cambria Math" panose="02040503050406030204" pitchFamily="18" charset="0"/>
                        <a:cs typeface="Times New Roman" panose="02020603050405020304" pitchFamily="18" charset="0"/>
                      </a:rPr>
                      <m:t>2</m:t>
                    </m:r>
                    <m:r>
                      <a:rPr lang="en-GB" sz="2400" b="0" i="1" smtClean="0">
                        <a:solidFill>
                          <a:schemeClr val="tx1"/>
                        </a:solidFill>
                        <a:latin typeface="Cambria Math" panose="02040503050406030204" pitchFamily="18" charset="0"/>
                        <a:cs typeface="Times New Roman" panose="02020603050405020304" pitchFamily="18" charset="0"/>
                      </a:rPr>
                      <m:t> </m:t>
                    </m:r>
                    <m:r>
                      <a:rPr lang="en-GB" sz="2400"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𝜎</m:t>
                    </m:r>
                    <m:r>
                      <a:rPr lang="en-GB" sz="2400" b="0" i="1" baseline="-2500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1</m:t>
                    </m:r>
                    <m:r>
                      <a:rPr lang="en-GB" sz="2400" b="0" i="1" baseline="3000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2</m:t>
                    </m:r>
                    <m:r>
                      <a:rPr lang="en-GB" sz="2400"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oMath>
                </a14:m>
                <a:r>
                  <a:rPr lang="en-GB" sz="2400" dirty="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r>
                      <a:rPr lang="en-GB" sz="2400" i="1">
                        <a:solidFill>
                          <a:schemeClr val="tx1"/>
                        </a:solidFill>
                        <a:latin typeface="Cambria Math" panose="02040503050406030204" pitchFamily="18" charset="0"/>
                        <a:cs typeface="Times New Roman" panose="02020603050405020304" pitchFamily="18" charset="0"/>
                      </a:rPr>
                      <m:t>𝑤</m:t>
                    </m:r>
                    <m:r>
                      <a:rPr lang="en-GB" sz="2400" b="0" i="1" baseline="-25000" smtClean="0">
                        <a:solidFill>
                          <a:schemeClr val="tx1"/>
                        </a:solidFill>
                        <a:latin typeface="Cambria Math" panose="02040503050406030204" pitchFamily="18" charset="0"/>
                        <a:cs typeface="Times New Roman" panose="02020603050405020304" pitchFamily="18" charset="0"/>
                      </a:rPr>
                      <m:t>2</m:t>
                    </m:r>
                    <m:r>
                      <a:rPr lang="en-GB" sz="2400" i="1" baseline="30000">
                        <a:solidFill>
                          <a:schemeClr val="tx1"/>
                        </a:solidFill>
                        <a:latin typeface="Cambria Math" panose="02040503050406030204" pitchFamily="18" charset="0"/>
                        <a:cs typeface="Times New Roman" panose="02020603050405020304" pitchFamily="18" charset="0"/>
                      </a:rPr>
                      <m:t>2</m:t>
                    </m:r>
                    <m:r>
                      <a:rPr lang="en-GB" sz="2400" i="1">
                        <a:solidFill>
                          <a:schemeClr val="tx1"/>
                        </a:solidFill>
                        <a:latin typeface="Cambria Math" panose="02040503050406030204" pitchFamily="18" charset="0"/>
                        <a:cs typeface="Times New Roman" panose="02020603050405020304" pitchFamily="18" charset="0"/>
                      </a:rPr>
                      <m:t> </m:t>
                    </m:r>
                    <m:r>
                      <a:rPr lang="en-GB" sz="24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𝜎</m:t>
                    </m:r>
                    <m:r>
                      <a:rPr lang="en-GB" sz="2400" b="0" i="1" baseline="-2500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2</m:t>
                    </m:r>
                    <m:r>
                      <a:rPr lang="en-GB" sz="2400" i="1" baseline="3000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2</m:t>
                    </m:r>
                    <m:r>
                      <a:rPr lang="en-GB" sz="2400"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+2</m:t>
                    </m:r>
                    <m:r>
                      <a:rPr lang="en-GB" sz="2400"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𝑤</m:t>
                    </m:r>
                    <m:r>
                      <a:rPr lang="en-GB" sz="2400" b="0" i="1" baseline="-2500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1</m:t>
                    </m:r>
                    <m:r>
                      <a:rPr lang="en-GB" sz="2400"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𝑤</m:t>
                    </m:r>
                    <m:r>
                      <a:rPr lang="en-GB" sz="2400" b="0" i="1" baseline="-2500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2</m:t>
                    </m:r>
                    <m:r>
                      <a:rPr lang="en-GB" sz="2400"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𝜌</m:t>
                    </m:r>
                    <m:r>
                      <a:rPr lang="en-GB" sz="2400" b="0" i="1" baseline="-2500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12</m:t>
                    </m:r>
                    <m:r>
                      <a:rPr lang="en-GB" sz="2400"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𝜎</m:t>
                    </m:r>
                    <m:r>
                      <a:rPr lang="en-GB" sz="2400" b="0" i="1" baseline="-2500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1</m:t>
                    </m:r>
                    <m:r>
                      <a:rPr lang="en-GB" sz="2400"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𝜎</m:t>
                    </m:r>
                    <m:r>
                      <a:rPr lang="en-GB" sz="2400" b="0" i="1" baseline="-2500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2</m:t>
                    </m:r>
                  </m:oMath>
                </a14:m>
                <a:endParaRPr lang="en-GB" sz="2400" baseline="-25000"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7" name="TextBox 6">
                <a:extLst>
                  <a:ext uri="{FF2B5EF4-FFF2-40B4-BE49-F238E27FC236}">
                    <a16:creationId xmlns:a16="http://schemas.microsoft.com/office/drawing/2014/main" id="{A4C4D4A1-D882-559C-4405-79B1B78043AF}"/>
                  </a:ext>
                </a:extLst>
              </p:cNvPr>
              <p:cNvSpPr txBox="1">
                <a:spLocks noRot="1" noChangeAspect="1" noMove="1" noResize="1" noEditPoints="1" noAdjustHandles="1" noChangeArrowheads="1" noChangeShapeType="1" noTextEdit="1"/>
              </p:cNvSpPr>
              <p:nvPr/>
            </p:nvSpPr>
            <p:spPr>
              <a:xfrm>
                <a:off x="3045916" y="2533930"/>
                <a:ext cx="6096000" cy="461665"/>
              </a:xfrm>
              <a:prstGeom prst="rect">
                <a:avLst/>
              </a:prstGeom>
              <a:blipFill>
                <a:blip r:embed="rId5"/>
                <a:stretch>
                  <a:fillRect b="-146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2C9E3EC2-D9ED-F6AE-D614-D262EF2E8FBC}"/>
                  </a:ext>
                </a:extLst>
              </p:cNvPr>
              <p:cNvSpPr txBox="1"/>
              <p:nvPr/>
            </p:nvSpPr>
            <p:spPr>
              <a:xfrm>
                <a:off x="3404974" y="3777543"/>
                <a:ext cx="5377882" cy="585097"/>
              </a:xfrm>
              <a:prstGeom prst="rect">
                <a:avLst/>
              </a:prstGeom>
              <a:noFill/>
            </p:spPr>
            <p:txBody>
              <a:bodyPr wrap="none" lIns="0" tIns="0" rIns="0" bIns="0" rtlCol="0">
                <a:spAutoFit/>
              </a:bodyPr>
              <a:lstStyle/>
              <a:p>
                <a:pPr/>
                <a14:m>
                  <m:oMathPara xmlns:m="http://schemas.openxmlformats.org/officeDocument/2006/math">
                    <m:oMathParaPr>
                      <m:jc m:val="center"/>
                    </m:oMathParaPr>
                    <m:oMath xmlns:m="http://schemas.openxmlformats.org/officeDocument/2006/math">
                      <m:f>
                        <m:fPr>
                          <m:ctrlPr>
                            <a:rPr lang="en-GB" sz="2000" i="1" smtClean="0">
                              <a:latin typeface="Cambria Math" panose="02040503050406030204" pitchFamily="18" charset="0"/>
                            </a:rPr>
                          </m:ctrlPr>
                        </m:fPr>
                        <m:num>
                          <m:r>
                            <a:rPr lang="en-GB" sz="2000" i="1" smtClean="0">
                              <a:latin typeface="Cambria Math" panose="02040503050406030204" pitchFamily="18" charset="0"/>
                              <a:ea typeface="Cambria Math" panose="02040503050406030204" pitchFamily="18" charset="0"/>
                            </a:rPr>
                            <m:t>𝛿𝜎</m:t>
                          </m:r>
                          <m:r>
                            <m:rPr>
                              <m:sty m:val="p"/>
                            </m:rPr>
                            <a:rPr lang="en-GB" sz="2000" b="0" i="1" baseline="-25000" smtClean="0">
                              <a:latin typeface="Cambria Math" panose="02040503050406030204" pitchFamily="18" charset="0"/>
                              <a:ea typeface="Cambria Math" panose="02040503050406030204" pitchFamily="18" charset="0"/>
                            </a:rPr>
                            <m:t>p</m:t>
                          </m:r>
                          <m:r>
                            <a:rPr lang="en-GB" sz="2000" b="0" i="1" baseline="30000" smtClean="0">
                              <a:latin typeface="Cambria Math" panose="02040503050406030204" pitchFamily="18" charset="0"/>
                              <a:ea typeface="Cambria Math" panose="02040503050406030204" pitchFamily="18" charset="0"/>
                            </a:rPr>
                            <m:t>2</m:t>
                          </m:r>
                        </m:num>
                        <m:den>
                          <m:r>
                            <a:rPr lang="en-GB" sz="2000" i="1" smtClean="0">
                              <a:latin typeface="Cambria Math" panose="02040503050406030204" pitchFamily="18" charset="0"/>
                              <a:ea typeface="Cambria Math" panose="02040503050406030204" pitchFamily="18" charset="0"/>
                            </a:rPr>
                            <m:t>𝛿</m:t>
                          </m:r>
                          <m:r>
                            <m:rPr>
                              <m:sty m:val="p"/>
                            </m:rPr>
                            <a:rPr lang="en-GB" sz="2000" b="0" i="1" smtClean="0">
                              <a:latin typeface="Cambria Math" panose="02040503050406030204" pitchFamily="18" charset="0"/>
                              <a:ea typeface="Cambria Math" panose="02040503050406030204" pitchFamily="18" charset="0"/>
                            </a:rPr>
                            <m:t>w</m:t>
                          </m:r>
                          <m:r>
                            <a:rPr lang="en-GB" sz="2000" b="0" i="1" baseline="-25000" smtClean="0">
                              <a:latin typeface="Cambria Math" panose="02040503050406030204" pitchFamily="18" charset="0"/>
                              <a:ea typeface="Cambria Math" panose="02040503050406030204" pitchFamily="18" charset="0"/>
                            </a:rPr>
                            <m:t>1</m:t>
                          </m:r>
                        </m:den>
                      </m:f>
                      <m:r>
                        <a:rPr lang="en-GB" sz="2000" b="0" i="1" smtClean="0">
                          <a:latin typeface="Cambria Math" panose="02040503050406030204" pitchFamily="18" charset="0"/>
                        </a:rPr>
                        <m:t>=2</m:t>
                      </m:r>
                      <m:r>
                        <m:rPr>
                          <m:sty m:val="p"/>
                        </m:rPr>
                        <a:rPr lang="en-GB" sz="2000" b="0" i="1" smtClean="0">
                          <a:latin typeface="Cambria Math" panose="02040503050406030204" pitchFamily="18" charset="0"/>
                        </a:rPr>
                        <m:t>w</m:t>
                      </m:r>
                      <m:r>
                        <a:rPr lang="en-GB" sz="2000" b="0" i="1" baseline="-25000" smtClean="0">
                          <a:latin typeface="Cambria Math" panose="02040503050406030204" pitchFamily="18" charset="0"/>
                        </a:rPr>
                        <m:t>1</m:t>
                      </m:r>
                      <m:r>
                        <a:rPr lang="en-GB" sz="2000" b="0" i="1" smtClean="0">
                          <a:latin typeface="Cambria Math" panose="02040503050406030204" pitchFamily="18" charset="0"/>
                          <a:ea typeface="Cambria Math" panose="02040503050406030204" pitchFamily="18" charset="0"/>
                        </a:rPr>
                        <m:t>𝜎</m:t>
                      </m:r>
                      <m:r>
                        <a:rPr lang="en-GB" sz="2000" b="0" i="1" baseline="-25000" smtClean="0">
                          <a:latin typeface="Cambria Math" panose="02040503050406030204" pitchFamily="18" charset="0"/>
                          <a:ea typeface="Cambria Math" panose="02040503050406030204" pitchFamily="18" charset="0"/>
                        </a:rPr>
                        <m:t>1</m:t>
                      </m:r>
                      <m:r>
                        <a:rPr lang="en-GB" sz="2000" b="0" i="1" baseline="30000" smtClean="0">
                          <a:latin typeface="Cambria Math" panose="02040503050406030204" pitchFamily="18" charset="0"/>
                          <a:ea typeface="Cambria Math" panose="02040503050406030204" pitchFamily="18" charset="0"/>
                        </a:rPr>
                        <m:t>2</m:t>
                      </m:r>
                      <m:r>
                        <a:rPr lang="en-GB" sz="2000" b="0" i="1" smtClean="0">
                          <a:latin typeface="Cambria Math" panose="02040503050406030204" pitchFamily="18" charset="0"/>
                          <a:ea typeface="Cambria Math" panose="02040503050406030204" pitchFamily="18" charset="0"/>
                        </a:rPr>
                        <m:t>−2(1−</m:t>
                      </m:r>
                      <m:r>
                        <m:rPr>
                          <m:sty m:val="p"/>
                        </m:rPr>
                        <a:rPr lang="en-GB" sz="2000" b="0" i="1" smtClean="0">
                          <a:latin typeface="Cambria Math" panose="02040503050406030204" pitchFamily="18" charset="0"/>
                          <a:ea typeface="Cambria Math" panose="02040503050406030204" pitchFamily="18" charset="0"/>
                        </a:rPr>
                        <m:t>w</m:t>
                      </m:r>
                      <m:r>
                        <a:rPr lang="en-GB" sz="2000" b="0" i="1" baseline="-25000" smtClean="0">
                          <a:latin typeface="Cambria Math" panose="02040503050406030204" pitchFamily="18" charset="0"/>
                          <a:ea typeface="Cambria Math" panose="02040503050406030204" pitchFamily="18" charset="0"/>
                        </a:rPr>
                        <m:t>1</m:t>
                      </m:r>
                      <m:r>
                        <a:rPr lang="en-GB" sz="2000" b="0" i="1" smtClean="0">
                          <a:latin typeface="Cambria Math" panose="02040503050406030204" pitchFamily="18" charset="0"/>
                          <a:ea typeface="Cambria Math" panose="02040503050406030204" pitchFamily="18" charset="0"/>
                        </a:rPr>
                        <m:t>)</m:t>
                      </m:r>
                      <m:r>
                        <a:rPr lang="en-GB" sz="2000" b="0" i="1" smtClean="0">
                          <a:latin typeface="Cambria Math" panose="02040503050406030204" pitchFamily="18" charset="0"/>
                          <a:ea typeface="Cambria Math" panose="02040503050406030204" pitchFamily="18" charset="0"/>
                        </a:rPr>
                        <m:t>𝜎</m:t>
                      </m:r>
                      <m:r>
                        <a:rPr lang="en-GB" sz="2000" b="0" i="1" baseline="-25000" smtClean="0">
                          <a:latin typeface="Cambria Math" panose="02040503050406030204" pitchFamily="18" charset="0"/>
                          <a:ea typeface="Cambria Math" panose="02040503050406030204" pitchFamily="18" charset="0"/>
                        </a:rPr>
                        <m:t>2</m:t>
                      </m:r>
                      <m:r>
                        <a:rPr lang="en-GB" sz="2000" b="0" i="1" baseline="30000" smtClean="0">
                          <a:latin typeface="Cambria Math" panose="02040503050406030204" pitchFamily="18" charset="0"/>
                          <a:ea typeface="Cambria Math" panose="02040503050406030204" pitchFamily="18" charset="0"/>
                        </a:rPr>
                        <m:t>2</m:t>
                      </m:r>
                      <m:r>
                        <a:rPr lang="en-GB" sz="2000" b="0" i="1" smtClean="0">
                          <a:latin typeface="Cambria Math" panose="02040503050406030204" pitchFamily="18" charset="0"/>
                          <a:ea typeface="Cambria Math" panose="02040503050406030204" pitchFamily="18" charset="0"/>
                        </a:rPr>
                        <m:t>+2(1−2</m:t>
                      </m:r>
                      <m:r>
                        <m:rPr>
                          <m:sty m:val="p"/>
                        </m:rPr>
                        <a:rPr lang="en-GB" sz="2000" b="0" i="1" smtClean="0">
                          <a:latin typeface="Cambria Math" panose="02040503050406030204" pitchFamily="18" charset="0"/>
                          <a:ea typeface="Cambria Math" panose="02040503050406030204" pitchFamily="18" charset="0"/>
                        </a:rPr>
                        <m:t>w</m:t>
                      </m:r>
                      <m:r>
                        <a:rPr lang="en-GB" sz="2000" b="0" i="1" baseline="-25000" smtClean="0">
                          <a:latin typeface="Cambria Math" panose="02040503050406030204" pitchFamily="18" charset="0"/>
                          <a:ea typeface="Cambria Math" panose="02040503050406030204" pitchFamily="18" charset="0"/>
                        </a:rPr>
                        <m:t>1</m:t>
                      </m:r>
                      <m:r>
                        <a:rPr lang="en-GB" sz="2000" b="0" i="1" smtClean="0">
                          <a:latin typeface="Cambria Math" panose="02040503050406030204" pitchFamily="18" charset="0"/>
                          <a:ea typeface="Cambria Math" panose="02040503050406030204" pitchFamily="18" charset="0"/>
                        </a:rPr>
                        <m:t>)</m:t>
                      </m:r>
                      <m:r>
                        <a:rPr lang="en-GB" sz="2000" b="0" i="1" smtClean="0">
                          <a:latin typeface="Cambria Math" panose="02040503050406030204" pitchFamily="18" charset="0"/>
                          <a:ea typeface="Cambria Math" panose="02040503050406030204" pitchFamily="18" charset="0"/>
                        </a:rPr>
                        <m:t>𝜌𝜎</m:t>
                      </m:r>
                      <m:r>
                        <a:rPr lang="en-GB" sz="2000" b="0" i="1" baseline="-25000" smtClean="0">
                          <a:latin typeface="Cambria Math" panose="02040503050406030204" pitchFamily="18" charset="0"/>
                          <a:ea typeface="Cambria Math" panose="02040503050406030204" pitchFamily="18" charset="0"/>
                        </a:rPr>
                        <m:t>1</m:t>
                      </m:r>
                      <m:r>
                        <a:rPr lang="en-GB" sz="2000" b="0" i="1" smtClean="0">
                          <a:latin typeface="Cambria Math" panose="02040503050406030204" pitchFamily="18" charset="0"/>
                          <a:ea typeface="Cambria Math" panose="02040503050406030204" pitchFamily="18" charset="0"/>
                        </a:rPr>
                        <m:t>𝜎</m:t>
                      </m:r>
                      <m:r>
                        <a:rPr lang="en-GB" sz="2000" b="0" i="1" baseline="-25000" smtClean="0">
                          <a:latin typeface="Cambria Math" panose="02040503050406030204" pitchFamily="18" charset="0"/>
                          <a:ea typeface="Cambria Math" panose="02040503050406030204" pitchFamily="18" charset="0"/>
                        </a:rPr>
                        <m:t>2</m:t>
                      </m:r>
                      <m:r>
                        <a:rPr lang="en-GB" sz="2000" b="0" i="1" smtClean="0">
                          <a:latin typeface="Cambria Math" panose="02040503050406030204" pitchFamily="18" charset="0"/>
                          <a:ea typeface="Cambria Math" panose="02040503050406030204" pitchFamily="18" charset="0"/>
                        </a:rPr>
                        <m:t>=0</m:t>
                      </m:r>
                    </m:oMath>
                  </m:oMathPara>
                </a14:m>
                <a:endParaRPr lang="en-GB" sz="2000" dirty="0"/>
              </a:p>
            </p:txBody>
          </p:sp>
        </mc:Choice>
        <mc:Fallback xmlns="">
          <p:sp>
            <p:nvSpPr>
              <p:cNvPr id="8" name="TextBox 7">
                <a:extLst>
                  <a:ext uri="{FF2B5EF4-FFF2-40B4-BE49-F238E27FC236}">
                    <a16:creationId xmlns:a16="http://schemas.microsoft.com/office/drawing/2014/main" id="{2C9E3EC2-D9ED-F6AE-D614-D262EF2E8FBC}"/>
                  </a:ext>
                </a:extLst>
              </p:cNvPr>
              <p:cNvSpPr txBox="1">
                <a:spLocks noRot="1" noChangeAspect="1" noMove="1" noResize="1" noEditPoints="1" noAdjustHandles="1" noChangeArrowheads="1" noChangeShapeType="1" noTextEdit="1"/>
              </p:cNvSpPr>
              <p:nvPr/>
            </p:nvSpPr>
            <p:spPr>
              <a:xfrm>
                <a:off x="3404974" y="3777543"/>
                <a:ext cx="5377882" cy="585097"/>
              </a:xfrm>
              <a:prstGeom prst="rect">
                <a:avLst/>
              </a:prstGeom>
              <a:blipFill>
                <a:blip r:embed="rId6"/>
                <a:stretch>
                  <a:fillRect b="-8333"/>
                </a:stretch>
              </a:blipFill>
            </p:spPr>
            <p:txBody>
              <a:bodyPr/>
              <a:lstStyle/>
              <a:p>
                <a:r>
                  <a:rPr lang="en-GB">
                    <a:noFill/>
                  </a:rPr>
                  <a:t> </a:t>
                </a:r>
              </a:p>
            </p:txBody>
          </p:sp>
        </mc:Fallback>
      </mc:AlternateContent>
      <p:sp>
        <p:nvSpPr>
          <p:cNvPr id="3" name="TextBox 2">
            <a:extLst>
              <a:ext uri="{FF2B5EF4-FFF2-40B4-BE49-F238E27FC236}">
                <a16:creationId xmlns:a16="http://schemas.microsoft.com/office/drawing/2014/main" id="{12F41D43-67F3-54AB-1FD1-00EA17DC3784}"/>
              </a:ext>
            </a:extLst>
          </p:cNvPr>
          <p:cNvSpPr txBox="1"/>
          <p:nvPr/>
        </p:nvSpPr>
        <p:spPr>
          <a:xfrm>
            <a:off x="1269999" y="6127352"/>
            <a:ext cx="8855160" cy="615553"/>
          </a:xfrm>
          <a:prstGeom prst="rect">
            <a:avLst/>
          </a:prstGeom>
          <a:noFill/>
        </p:spPr>
        <p:txBody>
          <a:bodyPr wrap="square" rtlCol="0">
            <a:spAutoFit/>
          </a:bodyPr>
          <a:lstStyle/>
          <a:p>
            <a:r>
              <a:rPr lang="en-GB" sz="1600" i="1" dirty="0"/>
              <a:t>Scottish Registered Charity No. </a:t>
            </a:r>
            <a:r>
              <a:rPr lang="en-GB" sz="1600" dirty="0"/>
              <a:t>SC054318 | For Educational Purposes Only</a:t>
            </a:r>
            <a:endParaRPr lang="en-GB" sz="1600" i="1" dirty="0"/>
          </a:p>
          <a:p>
            <a:endParaRPr lang="en-GB" dirty="0"/>
          </a:p>
        </p:txBody>
      </p:sp>
    </p:spTree>
    <p:extLst>
      <p:ext uri="{BB962C8B-B14F-4D97-AF65-F5344CB8AC3E}">
        <p14:creationId xmlns:p14="http://schemas.microsoft.com/office/powerpoint/2010/main" val="15981512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9EE77-8A0E-DE4E-C87B-78A54540576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5186A4B-3F7D-784B-2066-50A177F2F112}"/>
              </a:ext>
            </a:extLst>
          </p:cNvPr>
          <p:cNvSpPr/>
          <p:nvPr/>
        </p:nvSpPr>
        <p:spPr>
          <a:xfrm>
            <a:off x="0" y="0"/>
            <a:ext cx="990600" cy="6858000"/>
          </a:xfrm>
          <a:prstGeom prst="rect">
            <a:avLst/>
          </a:prstGeom>
          <a:solidFill>
            <a:srgbClr val="103A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 name="Straight Connector 9">
            <a:extLst>
              <a:ext uri="{FF2B5EF4-FFF2-40B4-BE49-F238E27FC236}">
                <a16:creationId xmlns:a16="http://schemas.microsoft.com/office/drawing/2014/main" id="{C2A447C0-4109-79A2-FE18-C85BA838D9B5}"/>
              </a:ext>
            </a:extLst>
          </p:cNvPr>
          <p:cNvCxnSpPr>
            <a:cxnSpLocks/>
          </p:cNvCxnSpPr>
          <p:nvPr/>
        </p:nvCxnSpPr>
        <p:spPr>
          <a:xfrm>
            <a:off x="1270000" y="730648"/>
            <a:ext cx="10614025" cy="0"/>
          </a:xfrm>
          <a:prstGeom prst="line">
            <a:avLst/>
          </a:prstGeom>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A912BE62-D1D3-4402-8487-3F5834024A1D}"/>
              </a:ext>
            </a:extLst>
          </p:cNvPr>
          <p:cNvSpPr txBox="1"/>
          <p:nvPr/>
        </p:nvSpPr>
        <p:spPr>
          <a:xfrm>
            <a:off x="10951397" y="6127352"/>
            <a:ext cx="923651" cy="369332"/>
          </a:xfrm>
          <a:prstGeom prst="rect">
            <a:avLst/>
          </a:prstGeom>
          <a:noFill/>
        </p:spPr>
        <p:txBody>
          <a:bodyPr wrap="none" rtlCol="0">
            <a:spAutoFit/>
          </a:bodyPr>
          <a:lstStyle/>
          <a:p>
            <a:r>
              <a:rPr lang="en-GB" dirty="0">
                <a:latin typeface="Times New Roman" panose="02020603050405020304" pitchFamily="18" charset="0"/>
                <a:cs typeface="Times New Roman" panose="02020603050405020304" pitchFamily="18" charset="0"/>
              </a:rPr>
              <a:t>ERG | 9</a:t>
            </a:r>
          </a:p>
        </p:txBody>
      </p:sp>
      <p:sp>
        <p:nvSpPr>
          <p:cNvPr id="26" name="TextBox 25">
            <a:extLst>
              <a:ext uri="{FF2B5EF4-FFF2-40B4-BE49-F238E27FC236}">
                <a16:creationId xmlns:a16="http://schemas.microsoft.com/office/drawing/2014/main" id="{C2CE6A13-CC4F-3F4E-595E-098197996775}"/>
              </a:ext>
            </a:extLst>
          </p:cNvPr>
          <p:cNvSpPr txBox="1"/>
          <p:nvPr/>
        </p:nvSpPr>
        <p:spPr>
          <a:xfrm>
            <a:off x="1270000" y="997820"/>
            <a:ext cx="4249881" cy="1200329"/>
          </a:xfrm>
          <a:prstGeom prst="rect">
            <a:avLst/>
          </a:prstGeom>
          <a:noFill/>
        </p:spPr>
        <p:txBody>
          <a:bodyPr wrap="none" rtlCol="0">
            <a:spAutoFit/>
          </a:bodyPr>
          <a:lstStyle/>
          <a:p>
            <a:r>
              <a:rPr lang="en-GB" sz="3600" b="1" i="1" dirty="0">
                <a:latin typeface="Times New Roman" pitchFamily="18"/>
                <a:cs typeface="Times New Roman" pitchFamily="18"/>
              </a:rPr>
              <a:t>Additional Resources</a:t>
            </a:r>
          </a:p>
          <a:p>
            <a:endParaRPr lang="en-GB" sz="3600" b="1" i="1" dirty="0">
              <a:latin typeface="Times New Roman" pitchFamily="18"/>
              <a:cs typeface="Times New Roman" pitchFamily="18"/>
            </a:endParaRPr>
          </a:p>
        </p:txBody>
      </p:sp>
      <p:sp>
        <p:nvSpPr>
          <p:cNvPr id="27" name="TextBox 26">
            <a:extLst>
              <a:ext uri="{FF2B5EF4-FFF2-40B4-BE49-F238E27FC236}">
                <a16:creationId xmlns:a16="http://schemas.microsoft.com/office/drawing/2014/main" id="{764DFC70-0C88-EF68-2DD3-4BC5814CECF3}"/>
              </a:ext>
            </a:extLst>
          </p:cNvPr>
          <p:cNvSpPr txBox="1"/>
          <p:nvPr/>
        </p:nvSpPr>
        <p:spPr>
          <a:xfrm>
            <a:off x="1172028" y="346009"/>
            <a:ext cx="5321300" cy="338554"/>
          </a:xfrm>
          <a:prstGeom prst="rect">
            <a:avLst/>
          </a:prstGeom>
          <a:noFill/>
        </p:spPr>
        <p:txBody>
          <a:bodyPr wrap="square" rtlCol="0">
            <a:spAutoFit/>
          </a:bodyPr>
          <a:lstStyle/>
          <a:p>
            <a:r>
              <a:rPr lang="en-GB" sz="1600" dirty="0">
                <a:solidFill>
                  <a:schemeClr val="tx1">
                    <a:lumMod val="95000"/>
                    <a:lumOff val="5000"/>
                  </a:schemeClr>
                </a:solidFill>
                <a:latin typeface="Times New Roman" panose="02020603050405020304" pitchFamily="18" charset="0"/>
                <a:cs typeface="Times New Roman" panose="02020603050405020304" pitchFamily="18" charset="0"/>
              </a:rPr>
              <a:t>Elphinstone Research Group</a:t>
            </a:r>
          </a:p>
        </p:txBody>
      </p:sp>
      <p:sp>
        <p:nvSpPr>
          <p:cNvPr id="5" name="TextBox 4">
            <a:extLst>
              <a:ext uri="{FF2B5EF4-FFF2-40B4-BE49-F238E27FC236}">
                <a16:creationId xmlns:a16="http://schemas.microsoft.com/office/drawing/2014/main" id="{B913885A-4D52-5E0D-B171-EC31C06EF0F0}"/>
              </a:ext>
            </a:extLst>
          </p:cNvPr>
          <p:cNvSpPr txBox="1"/>
          <p:nvPr/>
        </p:nvSpPr>
        <p:spPr>
          <a:xfrm>
            <a:off x="1269998" y="1939880"/>
            <a:ext cx="10072916" cy="3539430"/>
          </a:xfrm>
          <a:prstGeom prst="rect">
            <a:avLst/>
          </a:prstGeom>
          <a:noFill/>
        </p:spPr>
        <p:txBody>
          <a:bodyPr wrap="square" rtlCol="0">
            <a:spAutoFit/>
          </a:bodyPr>
          <a:lstStyle/>
          <a:p>
            <a:pPr marL="514350" indent="-514350">
              <a:buFont typeface="+mj-lt"/>
              <a:buAutoNum type="arabicPeriod"/>
            </a:pPr>
            <a:r>
              <a:rPr lang="en-GB" sz="2800" i="1" dirty="0">
                <a:latin typeface="Times New Roman" panose="02020603050405020304" pitchFamily="18" charset="0"/>
                <a:cs typeface="Times New Roman" panose="02020603050405020304" pitchFamily="18" charset="0"/>
              </a:rPr>
              <a:t>Investopedia							</a:t>
            </a:r>
            <a:r>
              <a:rPr lang="en-GB" sz="1600" i="1" dirty="0">
                <a:latin typeface="Times New Roman" panose="02020603050405020304" pitchFamily="18" charset="0"/>
                <a:cs typeface="Times New Roman" panose="02020603050405020304" pitchFamily="18" charset="0"/>
                <a:hlinkClick r:id="rId3"/>
              </a:rPr>
              <a:t>https://www.investopedia.com/</a:t>
            </a:r>
            <a:endParaRPr lang="en-GB" sz="1600" i="1" dirty="0">
              <a:latin typeface="Times New Roman" panose="02020603050405020304" pitchFamily="18" charset="0"/>
              <a:cs typeface="Times New Roman" panose="02020603050405020304" pitchFamily="18" charset="0"/>
            </a:endParaRPr>
          </a:p>
          <a:p>
            <a:pPr marL="514350" indent="-514350">
              <a:buFont typeface="+mj-lt"/>
              <a:buAutoNum type="arabicPeriod"/>
            </a:pPr>
            <a:r>
              <a:rPr lang="en-GB" sz="2800" i="1" dirty="0">
                <a:latin typeface="Times New Roman" panose="02020603050405020304" pitchFamily="18" charset="0"/>
                <a:cs typeface="Times New Roman" panose="02020603050405020304" pitchFamily="18" charset="0"/>
              </a:rPr>
              <a:t>Corporate Finance Institute (CFI)			</a:t>
            </a:r>
            <a:r>
              <a:rPr lang="en-GB" sz="1600" i="1" dirty="0">
                <a:latin typeface="Times New Roman" panose="02020603050405020304" pitchFamily="18" charset="0"/>
                <a:cs typeface="Times New Roman" panose="02020603050405020304" pitchFamily="18" charset="0"/>
                <a:hlinkClick r:id="rId4"/>
              </a:rPr>
              <a:t>https://corporatefinanceinstitute.com/</a:t>
            </a:r>
            <a:endParaRPr lang="en-GB" sz="1600" i="1" dirty="0">
              <a:latin typeface="Times New Roman" panose="02020603050405020304" pitchFamily="18" charset="0"/>
              <a:cs typeface="Times New Roman" panose="02020603050405020304" pitchFamily="18" charset="0"/>
            </a:endParaRPr>
          </a:p>
          <a:p>
            <a:pPr marL="514350" indent="-514350">
              <a:buFont typeface="+mj-lt"/>
              <a:buAutoNum type="arabicPeriod"/>
            </a:pPr>
            <a:r>
              <a:rPr lang="en-GB" sz="2800" i="1" dirty="0">
                <a:latin typeface="Times New Roman" panose="02020603050405020304" pitchFamily="18" charset="0"/>
                <a:cs typeface="Times New Roman" panose="02020603050405020304" pitchFamily="18" charset="0"/>
              </a:rPr>
              <a:t>ScienceDirect 					</a:t>
            </a:r>
          </a:p>
          <a:p>
            <a:pPr marL="514350" indent="-514350">
              <a:buFont typeface="+mj-lt"/>
              <a:buAutoNum type="arabicPeriod"/>
            </a:pPr>
            <a:endParaRPr lang="en-GB" sz="2800" i="1" dirty="0">
              <a:latin typeface="Times New Roman" panose="02020603050405020304" pitchFamily="18" charset="0"/>
              <a:cs typeface="Times New Roman" panose="02020603050405020304" pitchFamily="18" charset="0"/>
            </a:endParaRPr>
          </a:p>
          <a:p>
            <a:pPr marL="514350" indent="-514350">
              <a:buFont typeface="+mj-lt"/>
              <a:buAutoNum type="arabicPeriod"/>
            </a:pPr>
            <a:r>
              <a:rPr lang="en-GB" sz="2800" i="1" dirty="0">
                <a:latin typeface="Times New Roman" panose="02020603050405020304" pitchFamily="18" charset="0"/>
                <a:cs typeface="Times New Roman" panose="02020603050405020304" pitchFamily="18" charset="0"/>
              </a:rPr>
              <a:t>Research Papers on Modern Portfolio Theory  	</a:t>
            </a:r>
            <a:endParaRPr lang="en-GB" sz="1600" i="1" dirty="0">
              <a:latin typeface="Times New Roman" panose="02020603050405020304" pitchFamily="18" charset="0"/>
              <a:cs typeface="Times New Roman" panose="02020603050405020304" pitchFamily="18" charset="0"/>
            </a:endParaRPr>
          </a:p>
          <a:p>
            <a:endParaRPr lang="en-GB" sz="2800" i="1" dirty="0">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288BC213-14F2-46A3-E1A2-E73540F49041}"/>
              </a:ext>
            </a:extLst>
          </p:cNvPr>
          <p:cNvSpPr txBox="1"/>
          <p:nvPr/>
        </p:nvSpPr>
        <p:spPr>
          <a:xfrm>
            <a:off x="1269999" y="6127352"/>
            <a:ext cx="8855160" cy="615553"/>
          </a:xfrm>
          <a:prstGeom prst="rect">
            <a:avLst/>
          </a:prstGeom>
          <a:noFill/>
        </p:spPr>
        <p:txBody>
          <a:bodyPr wrap="square" rtlCol="0">
            <a:spAutoFit/>
          </a:bodyPr>
          <a:lstStyle/>
          <a:p>
            <a:r>
              <a:rPr lang="en-GB" sz="1600" i="1" dirty="0"/>
              <a:t>Scottish Registered Charity No. </a:t>
            </a:r>
            <a:r>
              <a:rPr lang="en-GB" sz="1600" dirty="0"/>
              <a:t>SC054318 | For Educational Purposes Only</a:t>
            </a:r>
            <a:endParaRPr lang="en-GB" sz="1600" i="1" dirty="0"/>
          </a:p>
          <a:p>
            <a:endParaRPr lang="en-GB" dirty="0"/>
          </a:p>
        </p:txBody>
      </p:sp>
    </p:spTree>
    <p:extLst>
      <p:ext uri="{BB962C8B-B14F-4D97-AF65-F5344CB8AC3E}">
        <p14:creationId xmlns:p14="http://schemas.microsoft.com/office/powerpoint/2010/main" val="21782393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F0C5E-F1AD-A937-2C42-B980E156852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3C498B5-83A7-B3F6-0CF8-0F8D32CDB50D}"/>
              </a:ext>
            </a:extLst>
          </p:cNvPr>
          <p:cNvSpPr/>
          <p:nvPr/>
        </p:nvSpPr>
        <p:spPr>
          <a:xfrm>
            <a:off x="0" y="0"/>
            <a:ext cx="990600" cy="6858000"/>
          </a:xfrm>
          <a:prstGeom prst="rect">
            <a:avLst/>
          </a:prstGeom>
          <a:solidFill>
            <a:srgbClr val="103A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 name="Straight Connector 9">
            <a:extLst>
              <a:ext uri="{FF2B5EF4-FFF2-40B4-BE49-F238E27FC236}">
                <a16:creationId xmlns:a16="http://schemas.microsoft.com/office/drawing/2014/main" id="{DE5989E6-52AC-2002-E119-D8BCF601736D}"/>
              </a:ext>
            </a:extLst>
          </p:cNvPr>
          <p:cNvCxnSpPr>
            <a:cxnSpLocks/>
          </p:cNvCxnSpPr>
          <p:nvPr/>
        </p:nvCxnSpPr>
        <p:spPr>
          <a:xfrm>
            <a:off x="1270000" y="730648"/>
            <a:ext cx="10614025" cy="0"/>
          </a:xfrm>
          <a:prstGeom prst="line">
            <a:avLst/>
          </a:prstGeom>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FDBC63D7-4CC8-40E6-1300-0F3D5DE48249}"/>
              </a:ext>
            </a:extLst>
          </p:cNvPr>
          <p:cNvSpPr txBox="1"/>
          <p:nvPr/>
        </p:nvSpPr>
        <p:spPr>
          <a:xfrm>
            <a:off x="10951397" y="6127352"/>
            <a:ext cx="923651" cy="369332"/>
          </a:xfrm>
          <a:prstGeom prst="rect">
            <a:avLst/>
          </a:prstGeom>
          <a:noFill/>
        </p:spPr>
        <p:txBody>
          <a:bodyPr wrap="none" rtlCol="0">
            <a:spAutoFit/>
          </a:bodyPr>
          <a:lstStyle/>
          <a:p>
            <a:r>
              <a:rPr lang="en-GB" dirty="0">
                <a:latin typeface="Times New Roman" panose="02020603050405020304" pitchFamily="18" charset="0"/>
                <a:cs typeface="Times New Roman" panose="02020603050405020304" pitchFamily="18" charset="0"/>
              </a:rPr>
              <a:t>ERG | 2</a:t>
            </a:r>
          </a:p>
        </p:txBody>
      </p:sp>
      <p:sp>
        <p:nvSpPr>
          <p:cNvPr id="26" name="TextBox 25">
            <a:extLst>
              <a:ext uri="{FF2B5EF4-FFF2-40B4-BE49-F238E27FC236}">
                <a16:creationId xmlns:a16="http://schemas.microsoft.com/office/drawing/2014/main" id="{9EAA9E1F-9A74-8DC0-C8FC-B9A5187301AB}"/>
              </a:ext>
            </a:extLst>
          </p:cNvPr>
          <p:cNvSpPr txBox="1"/>
          <p:nvPr/>
        </p:nvSpPr>
        <p:spPr>
          <a:xfrm>
            <a:off x="1270000" y="997820"/>
            <a:ext cx="1877437" cy="646331"/>
          </a:xfrm>
          <a:prstGeom prst="rect">
            <a:avLst/>
          </a:prstGeom>
          <a:noFill/>
        </p:spPr>
        <p:txBody>
          <a:bodyPr wrap="none" rtlCol="0">
            <a:spAutoFit/>
          </a:bodyPr>
          <a:lstStyle/>
          <a:p>
            <a:r>
              <a:rPr lang="en-GB" sz="3600" b="1" i="1" dirty="0">
                <a:latin typeface="Times New Roman" pitchFamily="18"/>
                <a:cs typeface="Times New Roman" pitchFamily="18"/>
              </a:rPr>
              <a:t>Contents</a:t>
            </a:r>
          </a:p>
        </p:txBody>
      </p:sp>
      <p:sp>
        <p:nvSpPr>
          <p:cNvPr id="27" name="TextBox 26">
            <a:extLst>
              <a:ext uri="{FF2B5EF4-FFF2-40B4-BE49-F238E27FC236}">
                <a16:creationId xmlns:a16="http://schemas.microsoft.com/office/drawing/2014/main" id="{49F07820-CBBB-77E0-5191-6D38C74091E5}"/>
              </a:ext>
            </a:extLst>
          </p:cNvPr>
          <p:cNvSpPr txBox="1"/>
          <p:nvPr/>
        </p:nvSpPr>
        <p:spPr>
          <a:xfrm>
            <a:off x="1172028" y="346009"/>
            <a:ext cx="5321300" cy="338554"/>
          </a:xfrm>
          <a:prstGeom prst="rect">
            <a:avLst/>
          </a:prstGeom>
          <a:noFill/>
        </p:spPr>
        <p:txBody>
          <a:bodyPr wrap="square" rtlCol="0">
            <a:spAutoFit/>
          </a:bodyPr>
          <a:lstStyle/>
          <a:p>
            <a:r>
              <a:rPr lang="en-GB" sz="1600" dirty="0">
                <a:solidFill>
                  <a:schemeClr val="tx1">
                    <a:lumMod val="95000"/>
                    <a:lumOff val="5000"/>
                  </a:schemeClr>
                </a:solidFill>
                <a:latin typeface="Times New Roman" panose="02020603050405020304" pitchFamily="18" charset="0"/>
                <a:cs typeface="Times New Roman" panose="02020603050405020304" pitchFamily="18" charset="0"/>
              </a:rPr>
              <a:t>Elphinstone Research Group</a:t>
            </a:r>
          </a:p>
        </p:txBody>
      </p:sp>
      <p:sp>
        <p:nvSpPr>
          <p:cNvPr id="3" name="TextBox 2">
            <a:extLst>
              <a:ext uri="{FF2B5EF4-FFF2-40B4-BE49-F238E27FC236}">
                <a16:creationId xmlns:a16="http://schemas.microsoft.com/office/drawing/2014/main" id="{3A016CD4-012C-FB1B-E09C-539EFBD75A73}"/>
              </a:ext>
            </a:extLst>
          </p:cNvPr>
          <p:cNvSpPr txBox="1"/>
          <p:nvPr/>
        </p:nvSpPr>
        <p:spPr>
          <a:xfrm>
            <a:off x="1269998" y="1752194"/>
            <a:ext cx="8855159" cy="4154984"/>
          </a:xfrm>
          <a:prstGeom prst="rect">
            <a:avLst/>
          </a:prstGeom>
          <a:noFill/>
        </p:spPr>
        <p:txBody>
          <a:bodyPr wrap="square" rtlCol="0">
            <a:spAutoFit/>
          </a:bodyPr>
          <a:lstStyle/>
          <a:p>
            <a:pPr marL="514350" indent="-514350">
              <a:buFont typeface="+mj-lt"/>
              <a:buAutoNum type="arabicPeriod"/>
            </a:pPr>
            <a:r>
              <a:rPr lang="en-GB" sz="2400" i="1" dirty="0">
                <a:latin typeface="Times New Roman" panose="02020603050405020304" pitchFamily="18" charset="0"/>
                <a:cs typeface="Times New Roman" panose="02020603050405020304" pitchFamily="18" charset="0"/>
              </a:rPr>
              <a:t>Introduction to Modern Portfolio Theory – pg. 3</a:t>
            </a:r>
          </a:p>
          <a:p>
            <a:pPr marL="514350" indent="-514350">
              <a:buFont typeface="+mj-lt"/>
              <a:buAutoNum type="arabicPeriod"/>
            </a:pPr>
            <a:r>
              <a:rPr lang="en-GB" sz="2400" i="1" dirty="0">
                <a:latin typeface="Times New Roman" panose="02020603050405020304" pitchFamily="18" charset="0"/>
                <a:cs typeface="Times New Roman" panose="02020603050405020304" pitchFamily="18" charset="0"/>
              </a:rPr>
              <a:t>Correlation – pg. 4</a:t>
            </a:r>
          </a:p>
          <a:p>
            <a:pPr marL="514350" indent="-514350">
              <a:buFont typeface="+mj-lt"/>
              <a:buAutoNum type="arabicPeriod"/>
            </a:pPr>
            <a:r>
              <a:rPr lang="en-GB" sz="2400" i="1" dirty="0">
                <a:latin typeface="Times New Roman" panose="02020603050405020304" pitchFamily="18" charset="0"/>
                <a:cs typeface="Times New Roman" panose="02020603050405020304" pitchFamily="18" charset="0"/>
              </a:rPr>
              <a:t>Covariance &amp; Correlation Matrix – pg. 5</a:t>
            </a:r>
          </a:p>
          <a:p>
            <a:pPr marL="514350" indent="-514350">
              <a:buFont typeface="+mj-lt"/>
              <a:buAutoNum type="arabicPeriod"/>
            </a:pPr>
            <a:r>
              <a:rPr lang="en-GB" sz="2400" i="1" dirty="0">
                <a:latin typeface="Times New Roman" panose="02020603050405020304" pitchFamily="18" charset="0"/>
                <a:cs typeface="Times New Roman" panose="02020603050405020304" pitchFamily="18" charset="0"/>
              </a:rPr>
              <a:t>Mean-Variance Theory – pg. 6</a:t>
            </a:r>
          </a:p>
          <a:p>
            <a:pPr marL="514350" indent="-514350">
              <a:buFont typeface="+mj-lt"/>
              <a:buAutoNum type="arabicPeriod"/>
            </a:pPr>
            <a:r>
              <a:rPr lang="en-GB" sz="2400" i="1" dirty="0">
                <a:latin typeface="Times New Roman" panose="02020603050405020304" pitchFamily="18" charset="0"/>
                <a:cs typeface="Times New Roman" panose="02020603050405020304" pitchFamily="18" charset="0"/>
              </a:rPr>
              <a:t>2-Asset Portfolio Example – pg. 8</a:t>
            </a:r>
          </a:p>
          <a:p>
            <a:pPr marL="514350" indent="-514350">
              <a:buFont typeface="+mj-lt"/>
              <a:buAutoNum type="arabicPeriod"/>
            </a:pPr>
            <a:r>
              <a:rPr lang="en-GB" sz="2400" i="1" dirty="0">
                <a:latin typeface="Times New Roman" panose="02020603050405020304" pitchFamily="18" charset="0"/>
                <a:cs typeface="Times New Roman" panose="02020603050405020304" pitchFamily="18" charset="0"/>
              </a:rPr>
              <a:t>Sharpe Ratio – pg. 10</a:t>
            </a:r>
            <a:endParaRPr lang="bg-BG" sz="2400" i="1" dirty="0">
              <a:latin typeface="Times New Roman" panose="02020603050405020304" pitchFamily="18" charset="0"/>
              <a:cs typeface="Times New Roman" panose="02020603050405020304" pitchFamily="18" charset="0"/>
            </a:endParaRPr>
          </a:p>
          <a:p>
            <a:pPr marL="514350" indent="-514350">
              <a:buFont typeface="+mj-lt"/>
              <a:buAutoNum type="arabicPeriod"/>
            </a:pPr>
            <a:r>
              <a:rPr lang="en-GB" sz="2400" i="1" dirty="0">
                <a:latin typeface="Times New Roman" panose="02020603050405020304" pitchFamily="18" charset="0"/>
                <a:cs typeface="Times New Roman" panose="02020603050405020304" pitchFamily="18" charset="0"/>
              </a:rPr>
              <a:t>Minimum-Variance Frontier– pg. 11</a:t>
            </a:r>
          </a:p>
          <a:p>
            <a:pPr marL="514350" indent="-514350">
              <a:buFont typeface="+mj-lt"/>
              <a:buAutoNum type="arabicPeriod"/>
            </a:pPr>
            <a:r>
              <a:rPr lang="en-GB" sz="2400" i="1" dirty="0">
                <a:latin typeface="Times New Roman" panose="02020603050405020304" pitchFamily="18" charset="0"/>
                <a:cs typeface="Times New Roman" panose="02020603050405020304" pitchFamily="18" charset="0"/>
              </a:rPr>
              <a:t>Optimal Complete Portfolio – pg. 12</a:t>
            </a:r>
          </a:p>
          <a:p>
            <a:pPr marL="514350" indent="-514350">
              <a:buFont typeface="+mj-lt"/>
              <a:buAutoNum type="arabicPeriod"/>
            </a:pPr>
            <a:r>
              <a:rPr lang="en-GB" sz="2400" i="1" dirty="0">
                <a:latin typeface="Times New Roman" panose="02020603050405020304" pitchFamily="18" charset="0"/>
                <a:cs typeface="Times New Roman" panose="02020603050405020304" pitchFamily="18" charset="0"/>
              </a:rPr>
              <a:t>Capital Allocation Line – pg. 13</a:t>
            </a:r>
          </a:p>
          <a:p>
            <a:pPr marL="514350" indent="-514350">
              <a:buFont typeface="+mj-lt"/>
              <a:buAutoNum type="arabicPeriod"/>
            </a:pPr>
            <a:r>
              <a:rPr lang="en-GB" sz="2400" i="1" dirty="0">
                <a:latin typeface="Times New Roman" panose="02020603050405020304" pitchFamily="18" charset="0"/>
                <a:cs typeface="Times New Roman" panose="02020603050405020304" pitchFamily="18" charset="0"/>
              </a:rPr>
              <a:t>Capital Market Line – pg. 14</a:t>
            </a:r>
          </a:p>
          <a:p>
            <a:pPr marL="514350" indent="-514350">
              <a:buFont typeface="+mj-lt"/>
              <a:buAutoNum type="arabicPeriod"/>
            </a:pPr>
            <a:r>
              <a:rPr lang="en-GB" sz="2400" i="1" dirty="0">
                <a:latin typeface="Times New Roman" panose="02020603050405020304" pitchFamily="18" charset="0"/>
                <a:cs typeface="Times New Roman" panose="02020603050405020304" pitchFamily="18" charset="0"/>
              </a:rPr>
              <a:t>Mathematical Derivation of GMVP – pg. 15</a:t>
            </a:r>
          </a:p>
        </p:txBody>
      </p:sp>
      <p:sp>
        <p:nvSpPr>
          <p:cNvPr id="6" name="TextBox 5">
            <a:extLst>
              <a:ext uri="{FF2B5EF4-FFF2-40B4-BE49-F238E27FC236}">
                <a16:creationId xmlns:a16="http://schemas.microsoft.com/office/drawing/2014/main" id="{C7880AA1-5D94-CC68-62EF-AE39FA6983A6}"/>
              </a:ext>
            </a:extLst>
          </p:cNvPr>
          <p:cNvSpPr txBox="1"/>
          <p:nvPr/>
        </p:nvSpPr>
        <p:spPr>
          <a:xfrm>
            <a:off x="1269999" y="6127352"/>
            <a:ext cx="8855160" cy="615553"/>
          </a:xfrm>
          <a:prstGeom prst="rect">
            <a:avLst/>
          </a:prstGeom>
          <a:noFill/>
        </p:spPr>
        <p:txBody>
          <a:bodyPr wrap="square" rtlCol="0">
            <a:spAutoFit/>
          </a:bodyPr>
          <a:lstStyle/>
          <a:p>
            <a:r>
              <a:rPr lang="en-GB" sz="1600" i="1" dirty="0"/>
              <a:t>Scottish Registered Charity No. </a:t>
            </a:r>
            <a:r>
              <a:rPr lang="en-GB" sz="1600" dirty="0"/>
              <a:t>SC054318 | For Educational Purposes Only</a:t>
            </a:r>
            <a:endParaRPr lang="en-GB" sz="1600" i="1" dirty="0"/>
          </a:p>
          <a:p>
            <a:endParaRPr lang="en-GB" dirty="0"/>
          </a:p>
        </p:txBody>
      </p:sp>
    </p:spTree>
    <p:extLst>
      <p:ext uri="{BB962C8B-B14F-4D97-AF65-F5344CB8AC3E}">
        <p14:creationId xmlns:p14="http://schemas.microsoft.com/office/powerpoint/2010/main" val="4171037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CD406C-8CDA-FB5A-0BCD-AF35680B2624}"/>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5A6AF598-4BEF-B2CD-3D75-1FA0BBDD39E2}"/>
                  </a:ext>
                </a:extLst>
              </p:cNvPr>
              <p:cNvSpPr txBox="1"/>
              <p:nvPr/>
            </p:nvSpPr>
            <p:spPr>
              <a:xfrm>
                <a:off x="1269999" y="4527789"/>
                <a:ext cx="10614025" cy="369332"/>
              </a:xfrm>
              <a:prstGeom prst="rect">
                <a:avLst/>
              </a:prstGeom>
              <a:noFill/>
            </p:spPr>
            <p:txBody>
              <a:bodyPr wrap="square" rtlCol="0">
                <a:spAutoFit/>
              </a:bodyPr>
              <a:lstStyle/>
              <a:p>
                <a:pPr lvl="0"/>
                <a14:m>
                  <m:oMathPara xmlns:m="http://schemas.openxmlformats.org/officeDocument/2006/math">
                    <m:oMathParaPr>
                      <m:jc m:val="left"/>
                    </m:oMathParaPr>
                    <m:oMath xmlns:m="http://schemas.openxmlformats.org/officeDocument/2006/math">
                      <m:r>
                        <a:rPr lang="en-GB" sz="1800" b="1" i="1" u="sng" kern="100" smtClean="0">
                          <a:effectLst/>
                          <a:latin typeface="Cambria Math" panose="02040503050406030204" pitchFamily="18" charset="0"/>
                          <a:cs typeface="Times New Roman" panose="02020603050405020304" pitchFamily="18" charset="0"/>
                        </a:rPr>
                        <m:t>𝑫𝒊𝒗𝒆𝒓𝒔𝒊𝒇𝒊𝒄𝒂𝒕𝒊𝒐𝒏</m:t>
                      </m:r>
                    </m:oMath>
                  </m:oMathPara>
                </a14:m>
                <a:endParaRPr lang="en-GB" sz="1800" u="sng" kern="100" dirty="0">
                  <a:effectLst/>
                  <a:latin typeface="Calibri" panose="020F0502020204030204" pitchFamily="34" charset="0"/>
                  <a:ea typeface="Aptos" panose="020B0004020202020204" pitchFamily="34" charset="0"/>
                  <a:cs typeface="Times New Roman" panose="02020603050405020304" pitchFamily="18" charset="0"/>
                </a:endParaRPr>
              </a:p>
            </p:txBody>
          </p:sp>
        </mc:Choice>
        <mc:Fallback xmlns="">
          <p:sp>
            <p:nvSpPr>
              <p:cNvPr id="8" name="TextBox 7">
                <a:extLst>
                  <a:ext uri="{FF2B5EF4-FFF2-40B4-BE49-F238E27FC236}">
                    <a16:creationId xmlns:a16="http://schemas.microsoft.com/office/drawing/2014/main" id="{5A6AF598-4BEF-B2CD-3D75-1FA0BBDD39E2}"/>
                  </a:ext>
                </a:extLst>
              </p:cNvPr>
              <p:cNvSpPr txBox="1">
                <a:spLocks noRot="1" noChangeAspect="1" noMove="1" noResize="1" noEditPoints="1" noAdjustHandles="1" noChangeArrowheads="1" noChangeShapeType="1" noTextEdit="1"/>
              </p:cNvSpPr>
              <p:nvPr/>
            </p:nvSpPr>
            <p:spPr>
              <a:xfrm>
                <a:off x="1269999" y="4527789"/>
                <a:ext cx="10614025" cy="369332"/>
              </a:xfrm>
              <a:prstGeom prst="rect">
                <a:avLst/>
              </a:prstGeom>
              <a:blipFill>
                <a:blip r:embed="rId3"/>
                <a:stretch>
                  <a:fillRect l="-172" b="-13333"/>
                </a:stretch>
              </a:blipFill>
            </p:spPr>
            <p:txBody>
              <a:bodyPr/>
              <a:lstStyle/>
              <a:p>
                <a:r>
                  <a:rPr lang="en-GB">
                    <a:noFill/>
                  </a:rPr>
                  <a:t> </a:t>
                </a:r>
              </a:p>
            </p:txBody>
          </p:sp>
        </mc:Fallback>
      </mc:AlternateContent>
      <p:sp>
        <p:nvSpPr>
          <p:cNvPr id="4" name="Rectangle 3">
            <a:extLst>
              <a:ext uri="{FF2B5EF4-FFF2-40B4-BE49-F238E27FC236}">
                <a16:creationId xmlns:a16="http://schemas.microsoft.com/office/drawing/2014/main" id="{59923168-A694-0F30-0CD7-69428A1B358D}"/>
              </a:ext>
            </a:extLst>
          </p:cNvPr>
          <p:cNvSpPr/>
          <p:nvPr/>
        </p:nvSpPr>
        <p:spPr>
          <a:xfrm>
            <a:off x="0" y="0"/>
            <a:ext cx="990600" cy="6858000"/>
          </a:xfrm>
          <a:prstGeom prst="rect">
            <a:avLst/>
          </a:prstGeom>
          <a:solidFill>
            <a:srgbClr val="103A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 name="Straight Connector 9">
            <a:extLst>
              <a:ext uri="{FF2B5EF4-FFF2-40B4-BE49-F238E27FC236}">
                <a16:creationId xmlns:a16="http://schemas.microsoft.com/office/drawing/2014/main" id="{87808F39-6452-3954-1F98-0E5C1E4EE3A2}"/>
              </a:ext>
            </a:extLst>
          </p:cNvPr>
          <p:cNvCxnSpPr>
            <a:cxnSpLocks/>
          </p:cNvCxnSpPr>
          <p:nvPr/>
        </p:nvCxnSpPr>
        <p:spPr>
          <a:xfrm>
            <a:off x="1270000" y="730648"/>
            <a:ext cx="10614025" cy="0"/>
          </a:xfrm>
          <a:prstGeom prst="line">
            <a:avLst/>
          </a:prstGeom>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CA83B095-E3C0-B987-ECAC-FADB597487A0}"/>
              </a:ext>
            </a:extLst>
          </p:cNvPr>
          <p:cNvSpPr txBox="1"/>
          <p:nvPr/>
        </p:nvSpPr>
        <p:spPr>
          <a:xfrm>
            <a:off x="10951397" y="6127352"/>
            <a:ext cx="923651" cy="369332"/>
          </a:xfrm>
          <a:prstGeom prst="rect">
            <a:avLst/>
          </a:prstGeom>
          <a:noFill/>
        </p:spPr>
        <p:txBody>
          <a:bodyPr wrap="none" rtlCol="0">
            <a:spAutoFit/>
          </a:bodyPr>
          <a:lstStyle/>
          <a:p>
            <a:r>
              <a:rPr lang="en-GB" dirty="0">
                <a:latin typeface="Times New Roman" panose="02020603050405020304" pitchFamily="18" charset="0"/>
                <a:cs typeface="Times New Roman" panose="02020603050405020304" pitchFamily="18" charset="0"/>
              </a:rPr>
              <a:t>ERG | 3</a:t>
            </a:r>
          </a:p>
        </p:txBody>
      </p:sp>
      <p:sp>
        <p:nvSpPr>
          <p:cNvPr id="2" name="TextBox 1">
            <a:extLst>
              <a:ext uri="{FF2B5EF4-FFF2-40B4-BE49-F238E27FC236}">
                <a16:creationId xmlns:a16="http://schemas.microsoft.com/office/drawing/2014/main" id="{09D1C85D-C1FD-44EA-ACAB-7BF8F905B139}"/>
              </a:ext>
            </a:extLst>
          </p:cNvPr>
          <p:cNvSpPr txBox="1"/>
          <p:nvPr/>
        </p:nvSpPr>
        <p:spPr>
          <a:xfrm>
            <a:off x="3175000" y="1750577"/>
            <a:ext cx="8700048" cy="2585323"/>
          </a:xfrm>
          <a:prstGeom prst="rect">
            <a:avLst/>
          </a:prstGeom>
          <a:noFill/>
        </p:spPr>
        <p:txBody>
          <a:bodyPr wrap="square" rtlCol="0">
            <a:spAutoFit/>
          </a:bodyPr>
          <a:lstStyle/>
          <a:p>
            <a:pPr lvl="0" algn="just"/>
            <a:r>
              <a:rPr lang="en-GB" sz="1800" kern="100" dirty="0">
                <a:effectLst/>
                <a:latin typeface="Times New Roman" panose="02020603050405020304" pitchFamily="18" charset="0"/>
                <a:ea typeface="Aptos" panose="020B0004020202020204" pitchFamily="34" charset="0"/>
                <a:cs typeface="Times New Roman" panose="02020603050405020304" pitchFamily="18" charset="0"/>
              </a:rPr>
              <a:t>Developed by Harry Markowitz in 1952, the Modern Portfolio Theory framework </a:t>
            </a:r>
            <a:r>
              <a:rPr lang="en-GB" dirty="0">
                <a:latin typeface="Times New Roman" panose="02020603050405020304" pitchFamily="18" charset="0"/>
                <a:cs typeface="Times New Roman" panose="02020603050405020304" pitchFamily="18" charset="0"/>
              </a:rPr>
              <a:t>introduced the concepts of risk, return and diversification in portfolio management. This framework allows investors to put together a portfolio of assets that will maximise the expected return for a given level of risk, and it introduces the key concept of diversification. Its goal is to achieve the optimal balance between risk and return by appropriately diversifying its assets among many diverse and uncorrelated asset classes. The investment decision is not merely which securities to own, but how to divide the investor's wealth among those securities.</a:t>
            </a:r>
          </a:p>
          <a:p>
            <a:pPr lvl="0" algn="just"/>
            <a:endParaRPr lang="en-GB" dirty="0">
              <a:latin typeface="Times New Roman" panose="02020603050405020304" pitchFamily="18" charset="0"/>
              <a:cs typeface="Times New Roman" panose="02020603050405020304" pitchFamily="18" charset="0"/>
            </a:endParaRPr>
          </a:p>
        </p:txBody>
      </p:sp>
      <p:sp>
        <p:nvSpPr>
          <p:cNvPr id="26" name="TextBox 25">
            <a:extLst>
              <a:ext uri="{FF2B5EF4-FFF2-40B4-BE49-F238E27FC236}">
                <a16:creationId xmlns:a16="http://schemas.microsoft.com/office/drawing/2014/main" id="{48C781A5-F9C6-5B43-C0A6-0BD49B34D946}"/>
              </a:ext>
            </a:extLst>
          </p:cNvPr>
          <p:cNvSpPr txBox="1"/>
          <p:nvPr/>
        </p:nvSpPr>
        <p:spPr>
          <a:xfrm>
            <a:off x="1270000" y="997820"/>
            <a:ext cx="8032968" cy="646331"/>
          </a:xfrm>
          <a:prstGeom prst="rect">
            <a:avLst/>
          </a:prstGeom>
          <a:noFill/>
        </p:spPr>
        <p:txBody>
          <a:bodyPr wrap="none" rtlCol="0">
            <a:spAutoFit/>
          </a:bodyPr>
          <a:lstStyle/>
          <a:p>
            <a:r>
              <a:rPr lang="en-GB" sz="3600" b="1" i="1" dirty="0">
                <a:latin typeface="Times New Roman" pitchFamily="18"/>
                <a:cs typeface="Times New Roman" pitchFamily="18"/>
              </a:rPr>
              <a:t>Introduction to Modern Portfolio Theory</a:t>
            </a:r>
          </a:p>
        </p:txBody>
      </p:sp>
      <p:sp>
        <p:nvSpPr>
          <p:cNvPr id="27" name="TextBox 26">
            <a:extLst>
              <a:ext uri="{FF2B5EF4-FFF2-40B4-BE49-F238E27FC236}">
                <a16:creationId xmlns:a16="http://schemas.microsoft.com/office/drawing/2014/main" id="{1EA5CC27-2109-CDE5-0088-3655F32C054B}"/>
              </a:ext>
            </a:extLst>
          </p:cNvPr>
          <p:cNvSpPr txBox="1"/>
          <p:nvPr/>
        </p:nvSpPr>
        <p:spPr>
          <a:xfrm>
            <a:off x="1172028" y="346009"/>
            <a:ext cx="5321300" cy="338554"/>
          </a:xfrm>
          <a:prstGeom prst="rect">
            <a:avLst/>
          </a:prstGeom>
          <a:noFill/>
        </p:spPr>
        <p:txBody>
          <a:bodyPr wrap="square" rtlCol="0">
            <a:spAutoFit/>
          </a:bodyPr>
          <a:lstStyle/>
          <a:p>
            <a:r>
              <a:rPr lang="en-GB" sz="1600" dirty="0">
                <a:solidFill>
                  <a:schemeClr val="tx1">
                    <a:lumMod val="95000"/>
                    <a:lumOff val="5000"/>
                  </a:schemeClr>
                </a:solidFill>
                <a:latin typeface="Times New Roman" panose="02020603050405020304" pitchFamily="18" charset="0"/>
                <a:cs typeface="Times New Roman" panose="02020603050405020304" pitchFamily="18" charset="0"/>
              </a:rPr>
              <a:t>Elphinstone Research Group</a:t>
            </a:r>
          </a:p>
        </p:txBody>
      </p:sp>
      <p:sp>
        <p:nvSpPr>
          <p:cNvPr id="5" name="TextBox 4">
            <a:extLst>
              <a:ext uri="{FF2B5EF4-FFF2-40B4-BE49-F238E27FC236}">
                <a16:creationId xmlns:a16="http://schemas.microsoft.com/office/drawing/2014/main" id="{E1744DB1-E3A4-18FB-60BC-3A3152503176}"/>
              </a:ext>
            </a:extLst>
          </p:cNvPr>
          <p:cNvSpPr txBox="1"/>
          <p:nvPr/>
        </p:nvSpPr>
        <p:spPr>
          <a:xfrm>
            <a:off x="1269999" y="6127352"/>
            <a:ext cx="8855160" cy="615553"/>
          </a:xfrm>
          <a:prstGeom prst="rect">
            <a:avLst/>
          </a:prstGeom>
          <a:noFill/>
        </p:spPr>
        <p:txBody>
          <a:bodyPr wrap="square" rtlCol="0">
            <a:spAutoFit/>
          </a:bodyPr>
          <a:lstStyle/>
          <a:p>
            <a:r>
              <a:rPr lang="en-GB" sz="1600" i="1" dirty="0"/>
              <a:t>Scottish Registered Charity No. </a:t>
            </a:r>
            <a:r>
              <a:rPr lang="en-GB" sz="1600" dirty="0"/>
              <a:t>SC054318 | For Educational Purposes Only</a:t>
            </a:r>
            <a:endParaRPr lang="en-GB" sz="1600" i="1" dirty="0"/>
          </a:p>
          <a:p>
            <a:endParaRPr lang="en-GB" dirty="0"/>
          </a:p>
        </p:txBody>
      </p:sp>
      <p:sp>
        <p:nvSpPr>
          <p:cNvPr id="3" name="TextBox 2">
            <a:extLst>
              <a:ext uri="{FF2B5EF4-FFF2-40B4-BE49-F238E27FC236}">
                <a16:creationId xmlns:a16="http://schemas.microsoft.com/office/drawing/2014/main" id="{D235AD2C-1AAB-5F26-F789-1131355B78AC}"/>
              </a:ext>
            </a:extLst>
          </p:cNvPr>
          <p:cNvSpPr txBox="1"/>
          <p:nvPr/>
        </p:nvSpPr>
        <p:spPr>
          <a:xfrm>
            <a:off x="1270000" y="4887071"/>
            <a:ext cx="7533460" cy="923330"/>
          </a:xfrm>
          <a:prstGeom prst="rect">
            <a:avLst/>
          </a:prstGeom>
          <a:noFill/>
        </p:spPr>
        <p:txBody>
          <a:bodyPr wrap="square" rtlCol="0">
            <a:spAutoFit/>
          </a:bodyPr>
          <a:lstStyle/>
          <a:p>
            <a:pPr lvl="0" algn="just"/>
            <a:r>
              <a:rPr lang="en-GB" dirty="0">
                <a:latin typeface="Times New Roman" panose="02020603050405020304" pitchFamily="18" charset="0"/>
                <a:cs typeface="Times New Roman" panose="02020603050405020304" pitchFamily="18" charset="0"/>
              </a:rPr>
              <a:t>Diversification is achieved by choosing an optimal mix based on the investor’s risk tolerance.</a:t>
            </a:r>
            <a:r>
              <a:rPr lang="en-GB" kern="100" dirty="0">
                <a:latin typeface="Times New Roman" panose="02020603050405020304" pitchFamily="18" charset="0"/>
                <a:cs typeface="Times New Roman" panose="02020603050405020304" pitchFamily="18" charset="0"/>
              </a:rPr>
              <a:t> </a:t>
            </a:r>
            <a:r>
              <a:rPr lang="en-GB" dirty="0">
                <a:latin typeface="Times New Roman" panose="02020603050405020304" pitchFamily="18" charset="0"/>
                <a:cs typeface="Times New Roman" panose="02020603050405020304" pitchFamily="18" charset="0"/>
              </a:rPr>
              <a:t>Diversification in portfolio allocation aims to minimise firm-specific risk by combining assets that are not perfectly positively correlated</a:t>
            </a:r>
            <a:endParaRPr lang="en-GB" sz="1800" kern="100" dirty="0">
              <a:effectLst/>
              <a:latin typeface="Times New Roman" panose="02020603050405020304" pitchFamily="18" charset="0"/>
              <a:ea typeface="Aptos" panose="020B0004020202020204" pitchFamily="34" charset="0"/>
              <a:cs typeface="Times New Roman" panose="02020603050405020304" pitchFamily="18" charset="0"/>
            </a:endParaRPr>
          </a:p>
        </p:txBody>
      </p:sp>
      <p:pic>
        <p:nvPicPr>
          <p:cNvPr id="6" name="Picture 4">
            <a:extLst>
              <a:ext uri="{FF2B5EF4-FFF2-40B4-BE49-F238E27FC236}">
                <a16:creationId xmlns:a16="http://schemas.microsoft.com/office/drawing/2014/main" id="{96D63238-820C-49D4-EB0D-B909107EFBBD}"/>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380668" y="1815893"/>
            <a:ext cx="1598842" cy="209448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6AAA7CA6-E732-5BF4-46E7-2CC83C9BB389}"/>
              </a:ext>
            </a:extLst>
          </p:cNvPr>
          <p:cNvSpPr txBox="1"/>
          <p:nvPr/>
        </p:nvSpPr>
        <p:spPr>
          <a:xfrm>
            <a:off x="881060" y="3984336"/>
            <a:ext cx="2580106" cy="369332"/>
          </a:xfrm>
          <a:prstGeom prst="rect">
            <a:avLst/>
          </a:prstGeom>
          <a:noFill/>
        </p:spPr>
        <p:txBody>
          <a:bodyPr wrap="square" rtlCol="0">
            <a:spAutoFit/>
          </a:bodyPr>
          <a:lstStyle/>
          <a:p>
            <a:pPr lvl="0" algn="ctr"/>
            <a:r>
              <a:rPr lang="en-GB" i="1" kern="100" dirty="0">
                <a:latin typeface="Times New Roman" panose="02020603050405020304" pitchFamily="18" charset="0"/>
                <a:ea typeface="Aptos" panose="020B0004020202020204" pitchFamily="34" charset="0"/>
                <a:cs typeface="Times New Roman" panose="02020603050405020304" pitchFamily="18" charset="0"/>
              </a:rPr>
              <a:t>Harry Markowitz</a:t>
            </a:r>
          </a:p>
        </p:txBody>
      </p:sp>
      <p:pic>
        <p:nvPicPr>
          <p:cNvPr id="7" name="Picture 2">
            <a:extLst>
              <a:ext uri="{FF2B5EF4-FFF2-40B4-BE49-F238E27FC236}">
                <a16:creationId xmlns:a16="http://schemas.microsoft.com/office/drawing/2014/main" id="{0522DF56-BEA1-1827-0A27-09803111927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12435" y="4138333"/>
            <a:ext cx="3071589" cy="18305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88043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C5B9E1-6FA2-5706-EDC4-A974158B007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DABE288-2D5F-5579-FF1E-74C1751B51C9}"/>
              </a:ext>
            </a:extLst>
          </p:cNvPr>
          <p:cNvSpPr/>
          <p:nvPr/>
        </p:nvSpPr>
        <p:spPr>
          <a:xfrm>
            <a:off x="0" y="0"/>
            <a:ext cx="990600" cy="6858000"/>
          </a:xfrm>
          <a:prstGeom prst="rect">
            <a:avLst/>
          </a:prstGeom>
          <a:solidFill>
            <a:srgbClr val="103A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 name="Straight Connector 9">
            <a:extLst>
              <a:ext uri="{FF2B5EF4-FFF2-40B4-BE49-F238E27FC236}">
                <a16:creationId xmlns:a16="http://schemas.microsoft.com/office/drawing/2014/main" id="{E66C7795-0A11-18FE-7DAD-F2FAC7F2E278}"/>
              </a:ext>
            </a:extLst>
          </p:cNvPr>
          <p:cNvCxnSpPr>
            <a:cxnSpLocks/>
          </p:cNvCxnSpPr>
          <p:nvPr/>
        </p:nvCxnSpPr>
        <p:spPr>
          <a:xfrm>
            <a:off x="1270000" y="730648"/>
            <a:ext cx="10614025" cy="0"/>
          </a:xfrm>
          <a:prstGeom prst="line">
            <a:avLst/>
          </a:prstGeom>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D354814E-73C7-8AF6-03C8-FD6FA3C7F815}"/>
              </a:ext>
            </a:extLst>
          </p:cNvPr>
          <p:cNvSpPr txBox="1"/>
          <p:nvPr/>
        </p:nvSpPr>
        <p:spPr>
          <a:xfrm>
            <a:off x="10951397" y="6127352"/>
            <a:ext cx="923651" cy="369332"/>
          </a:xfrm>
          <a:prstGeom prst="rect">
            <a:avLst/>
          </a:prstGeom>
          <a:noFill/>
        </p:spPr>
        <p:txBody>
          <a:bodyPr wrap="none" rtlCol="0">
            <a:spAutoFit/>
          </a:bodyPr>
          <a:lstStyle/>
          <a:p>
            <a:r>
              <a:rPr lang="en-GB" dirty="0">
                <a:latin typeface="Times New Roman" panose="02020603050405020304" pitchFamily="18" charset="0"/>
                <a:cs typeface="Times New Roman" panose="02020603050405020304" pitchFamily="18" charset="0"/>
              </a:rPr>
              <a:t>ERG | 4</a:t>
            </a:r>
          </a:p>
        </p:txBody>
      </p:sp>
      <p:sp>
        <p:nvSpPr>
          <p:cNvPr id="2" name="TextBox 1">
            <a:extLst>
              <a:ext uri="{FF2B5EF4-FFF2-40B4-BE49-F238E27FC236}">
                <a16:creationId xmlns:a16="http://schemas.microsoft.com/office/drawing/2014/main" id="{26A1812D-2D69-197F-D707-369917BB1D9F}"/>
              </a:ext>
            </a:extLst>
          </p:cNvPr>
          <p:cNvSpPr txBox="1"/>
          <p:nvPr/>
        </p:nvSpPr>
        <p:spPr>
          <a:xfrm>
            <a:off x="1269999" y="1751982"/>
            <a:ext cx="10614025" cy="646331"/>
          </a:xfrm>
          <a:prstGeom prst="rect">
            <a:avLst/>
          </a:prstGeom>
          <a:noFill/>
        </p:spPr>
        <p:txBody>
          <a:bodyPr wrap="square" rtlCol="0">
            <a:spAutoFit/>
          </a:bodyPr>
          <a:lstStyle/>
          <a:p>
            <a:r>
              <a:rPr lang="en-GB" dirty="0">
                <a:latin typeface="Times New Roman" panose="02020603050405020304" pitchFamily="18" charset="0"/>
                <a:cs typeface="Times New Roman" panose="02020603050405020304" pitchFamily="18" charset="0"/>
              </a:rPr>
              <a:t>Correlation is measured using the correlation coefficient, </a:t>
            </a:r>
            <a:r>
              <a:rPr lang="el-GR" b="1" i="1" dirty="0">
                <a:latin typeface="Times New Roman" panose="02020603050405020304" pitchFamily="18" charset="0"/>
                <a:cs typeface="Times New Roman" panose="02020603050405020304" pitchFamily="18" charset="0"/>
              </a:rPr>
              <a:t>ρ</a:t>
            </a:r>
            <a:r>
              <a:rPr lang="en-GB" dirty="0">
                <a:latin typeface="Times New Roman" panose="02020603050405020304" pitchFamily="18" charset="0"/>
                <a:cs typeface="Times New Roman" panose="02020603050405020304" pitchFamily="18" charset="0"/>
              </a:rPr>
              <a:t>, which ranges from -1 to 1 and indicates the strength and direction of a relationship between variables.</a:t>
            </a:r>
          </a:p>
        </p:txBody>
      </p:sp>
      <p:sp>
        <p:nvSpPr>
          <p:cNvPr id="26" name="TextBox 25">
            <a:extLst>
              <a:ext uri="{FF2B5EF4-FFF2-40B4-BE49-F238E27FC236}">
                <a16:creationId xmlns:a16="http://schemas.microsoft.com/office/drawing/2014/main" id="{72A71619-C686-845F-CEA8-F02817E280A6}"/>
              </a:ext>
            </a:extLst>
          </p:cNvPr>
          <p:cNvSpPr txBox="1"/>
          <p:nvPr/>
        </p:nvSpPr>
        <p:spPr>
          <a:xfrm>
            <a:off x="1270000" y="997820"/>
            <a:ext cx="2390398" cy="646331"/>
          </a:xfrm>
          <a:prstGeom prst="rect">
            <a:avLst/>
          </a:prstGeom>
          <a:noFill/>
        </p:spPr>
        <p:txBody>
          <a:bodyPr wrap="none" rtlCol="0">
            <a:spAutoFit/>
          </a:bodyPr>
          <a:lstStyle/>
          <a:p>
            <a:r>
              <a:rPr lang="en-GB" sz="3600" b="1" i="1" dirty="0">
                <a:latin typeface="Times New Roman" pitchFamily="18"/>
                <a:cs typeface="Times New Roman" pitchFamily="18"/>
              </a:rPr>
              <a:t>Correlation</a:t>
            </a:r>
          </a:p>
        </p:txBody>
      </p:sp>
      <p:sp>
        <p:nvSpPr>
          <p:cNvPr id="27" name="TextBox 26">
            <a:extLst>
              <a:ext uri="{FF2B5EF4-FFF2-40B4-BE49-F238E27FC236}">
                <a16:creationId xmlns:a16="http://schemas.microsoft.com/office/drawing/2014/main" id="{A035F0B3-2AD9-E54E-186B-DBE62A5B7A77}"/>
              </a:ext>
            </a:extLst>
          </p:cNvPr>
          <p:cNvSpPr txBox="1"/>
          <p:nvPr/>
        </p:nvSpPr>
        <p:spPr>
          <a:xfrm>
            <a:off x="1172028" y="346009"/>
            <a:ext cx="5321300" cy="338554"/>
          </a:xfrm>
          <a:prstGeom prst="rect">
            <a:avLst/>
          </a:prstGeom>
          <a:noFill/>
        </p:spPr>
        <p:txBody>
          <a:bodyPr wrap="square" rtlCol="0">
            <a:spAutoFit/>
          </a:bodyPr>
          <a:lstStyle/>
          <a:p>
            <a:r>
              <a:rPr lang="en-GB" sz="1600" dirty="0">
                <a:solidFill>
                  <a:schemeClr val="tx1">
                    <a:lumMod val="95000"/>
                    <a:lumOff val="5000"/>
                  </a:schemeClr>
                </a:solidFill>
                <a:latin typeface="Times New Roman" panose="02020603050405020304" pitchFamily="18" charset="0"/>
                <a:cs typeface="Times New Roman" panose="02020603050405020304" pitchFamily="18" charset="0"/>
              </a:rPr>
              <a:t>Elphinstone Research Group</a:t>
            </a:r>
          </a:p>
        </p:txBody>
      </p:sp>
      <p:pic>
        <p:nvPicPr>
          <p:cNvPr id="1028" name="Picture 4">
            <a:extLst>
              <a:ext uri="{FF2B5EF4-FFF2-40B4-BE49-F238E27FC236}">
                <a16:creationId xmlns:a16="http://schemas.microsoft.com/office/drawing/2014/main" id="{6131CE22-32C9-3F50-1CFE-270E7D95D2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4674" y="3361530"/>
            <a:ext cx="8457307" cy="249865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F1D210D-E7F6-4FEC-C762-84BF9FEC0C93}"/>
              </a:ext>
            </a:extLst>
          </p:cNvPr>
          <p:cNvSpPr txBox="1"/>
          <p:nvPr/>
        </p:nvSpPr>
        <p:spPr>
          <a:xfrm>
            <a:off x="1172028" y="2422702"/>
            <a:ext cx="10614025" cy="369332"/>
          </a:xfrm>
          <a:prstGeom prst="rect">
            <a:avLst/>
          </a:prstGeom>
          <a:noFill/>
        </p:spPr>
        <p:txBody>
          <a:bodyPr wrap="square" rtlCol="0">
            <a:spAutoFit/>
          </a:bodyPr>
          <a:lstStyle/>
          <a:p>
            <a:pPr algn="ctr"/>
            <a:r>
              <a:rPr lang="el-GR" b="1" i="1" dirty="0">
                <a:latin typeface="Times New Roman" panose="02020603050405020304" pitchFamily="18" charset="0"/>
                <a:cs typeface="Times New Roman" panose="02020603050405020304" pitchFamily="18" charset="0"/>
              </a:rPr>
              <a:t>ρ</a:t>
            </a:r>
            <a:r>
              <a:rPr lang="el-GR" b="1" dirty="0">
                <a:latin typeface="Times New Roman" panose="02020603050405020304" pitchFamily="18" charset="0"/>
                <a:cs typeface="Times New Roman" panose="02020603050405020304" pitchFamily="18" charset="0"/>
              </a:rPr>
              <a:t> </a:t>
            </a:r>
            <a:r>
              <a:rPr lang="en-GB" dirty="0">
                <a:latin typeface="Times New Roman" panose="02020603050405020304" pitchFamily="18" charset="0"/>
                <a:cs typeface="Times New Roman" panose="02020603050405020304" pitchFamily="18" charset="0"/>
              </a:rPr>
              <a:t>= -1 shows perfect negative correlation between two assets.</a:t>
            </a:r>
          </a:p>
        </p:txBody>
      </p:sp>
      <p:sp>
        <p:nvSpPr>
          <p:cNvPr id="7" name="TextBox 6">
            <a:extLst>
              <a:ext uri="{FF2B5EF4-FFF2-40B4-BE49-F238E27FC236}">
                <a16:creationId xmlns:a16="http://schemas.microsoft.com/office/drawing/2014/main" id="{8BC68D50-C2C4-6B42-5DD5-154530C862C1}"/>
              </a:ext>
            </a:extLst>
          </p:cNvPr>
          <p:cNvSpPr txBox="1"/>
          <p:nvPr/>
        </p:nvSpPr>
        <p:spPr>
          <a:xfrm>
            <a:off x="1181004" y="2792034"/>
            <a:ext cx="10614025" cy="369332"/>
          </a:xfrm>
          <a:prstGeom prst="rect">
            <a:avLst/>
          </a:prstGeom>
          <a:noFill/>
        </p:spPr>
        <p:txBody>
          <a:bodyPr wrap="square" rtlCol="0">
            <a:spAutoFit/>
          </a:bodyPr>
          <a:lstStyle/>
          <a:p>
            <a:pPr algn="ctr"/>
            <a:r>
              <a:rPr lang="el-GR" b="1" i="1" dirty="0">
                <a:latin typeface="Times New Roman" panose="02020603050405020304" pitchFamily="18" charset="0"/>
                <a:cs typeface="Times New Roman" panose="02020603050405020304" pitchFamily="18" charset="0"/>
              </a:rPr>
              <a:t>ρ</a:t>
            </a:r>
            <a:r>
              <a:rPr lang="el-GR" b="1" dirty="0">
                <a:latin typeface="Times New Roman" panose="02020603050405020304" pitchFamily="18" charset="0"/>
                <a:cs typeface="Times New Roman" panose="02020603050405020304" pitchFamily="18" charset="0"/>
              </a:rPr>
              <a:t> </a:t>
            </a:r>
            <a:r>
              <a:rPr lang="en-GB" b="1" dirty="0">
                <a:latin typeface="Times New Roman" panose="02020603050405020304" pitchFamily="18" charset="0"/>
                <a:cs typeface="Times New Roman" panose="02020603050405020304" pitchFamily="18" charset="0"/>
              </a:rPr>
              <a:t> </a:t>
            </a:r>
            <a:r>
              <a:rPr lang="en-GB" dirty="0">
                <a:latin typeface="Times New Roman" panose="02020603050405020304" pitchFamily="18" charset="0"/>
                <a:cs typeface="Times New Roman" panose="02020603050405020304" pitchFamily="18" charset="0"/>
              </a:rPr>
              <a:t>= 1 shows a perfect positive correlation between two assets</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64A68659-AFF3-26A1-D8FF-3AAC93425E45}"/>
                  </a:ext>
                </a:extLst>
              </p:cNvPr>
              <p:cNvSpPr txBox="1"/>
              <p:nvPr/>
            </p:nvSpPr>
            <p:spPr>
              <a:xfrm>
                <a:off x="2469165" y="2533149"/>
                <a:ext cx="937628" cy="51777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b="1" i="1" smtClean="0">
                          <a:latin typeface="Cambria Math" panose="02040503050406030204" pitchFamily="18" charset="0"/>
                          <a:ea typeface="Cambria Math" panose="02040503050406030204" pitchFamily="18" charset="0"/>
                        </a:rPr>
                        <m:t>𝝆</m:t>
                      </m:r>
                      <m:r>
                        <a:rPr lang="en-GB" b="0" i="1" smtClean="0">
                          <a:latin typeface="Cambria Math" panose="02040503050406030204" pitchFamily="18" charset="0"/>
                          <a:ea typeface="Cambria Math" panose="02040503050406030204" pitchFamily="18" charset="0"/>
                        </a:rPr>
                        <m:t>=</m:t>
                      </m:r>
                      <m:f>
                        <m:fPr>
                          <m:ctrlPr>
                            <a:rPr lang="en-GB" i="1" smtClean="0">
                              <a:latin typeface="Cambria Math" panose="02040503050406030204" pitchFamily="18" charset="0"/>
                            </a:rPr>
                          </m:ctrlPr>
                        </m:fPr>
                        <m:num>
                          <m:sSub>
                            <m:sSubPr>
                              <m:ctrlPr>
                                <a:rPr lang="en-GB" i="1" smtClean="0">
                                  <a:latin typeface="Cambria Math" panose="02040503050406030204" pitchFamily="18" charset="0"/>
                                </a:rPr>
                              </m:ctrlPr>
                            </m:sSubPr>
                            <m:e>
                              <m:r>
                                <a:rPr lang="en-GB" i="1" smtClean="0">
                                  <a:latin typeface="Cambria Math" panose="02040503050406030204" pitchFamily="18" charset="0"/>
                                  <a:ea typeface="Cambria Math" panose="02040503050406030204" pitchFamily="18" charset="0"/>
                                </a:rPr>
                                <m:t>𝜎</m:t>
                              </m:r>
                            </m:e>
                            <m:sub>
                              <m:r>
                                <a:rPr lang="en-GB" b="0" i="1" smtClean="0">
                                  <a:latin typeface="Cambria Math" panose="02040503050406030204" pitchFamily="18" charset="0"/>
                                </a:rPr>
                                <m:t>12</m:t>
                              </m:r>
                            </m:sub>
                          </m:sSub>
                        </m:num>
                        <m:den>
                          <m:sSub>
                            <m:sSubPr>
                              <m:ctrlPr>
                                <a:rPr lang="en-GB" i="1" smtClean="0">
                                  <a:latin typeface="Cambria Math" panose="02040503050406030204" pitchFamily="18" charset="0"/>
                                </a:rPr>
                              </m:ctrlPr>
                            </m:sSubPr>
                            <m:e>
                              <m:r>
                                <a:rPr lang="en-GB" i="1">
                                  <a:latin typeface="Cambria Math" panose="02040503050406030204" pitchFamily="18" charset="0"/>
                                  <a:ea typeface="Cambria Math" panose="02040503050406030204" pitchFamily="18" charset="0"/>
                                </a:rPr>
                                <m:t>𝜎</m:t>
                              </m:r>
                            </m:e>
                            <m:sub>
                              <m:r>
                                <a:rPr lang="en-GB" i="1">
                                  <a:latin typeface="Cambria Math" panose="02040503050406030204" pitchFamily="18" charset="0"/>
                                </a:rPr>
                                <m:t>1</m:t>
                              </m:r>
                            </m:sub>
                          </m:sSub>
                          <m:sSub>
                            <m:sSubPr>
                              <m:ctrlPr>
                                <a:rPr lang="en-GB" i="1">
                                  <a:latin typeface="Cambria Math" panose="02040503050406030204" pitchFamily="18" charset="0"/>
                                </a:rPr>
                              </m:ctrlPr>
                            </m:sSubPr>
                            <m:e>
                              <m:r>
                                <a:rPr lang="en-GB" i="1">
                                  <a:latin typeface="Cambria Math" panose="02040503050406030204" pitchFamily="18" charset="0"/>
                                  <a:ea typeface="Cambria Math" panose="02040503050406030204" pitchFamily="18" charset="0"/>
                                </a:rPr>
                                <m:t>𝜎</m:t>
                              </m:r>
                            </m:e>
                            <m:sub>
                              <m:r>
                                <a:rPr lang="en-GB" i="1">
                                  <a:latin typeface="Cambria Math" panose="02040503050406030204" pitchFamily="18" charset="0"/>
                                </a:rPr>
                                <m:t>2</m:t>
                              </m:r>
                            </m:sub>
                          </m:sSub>
                        </m:den>
                      </m:f>
                    </m:oMath>
                  </m:oMathPara>
                </a14:m>
                <a:endParaRPr lang="en-GB" dirty="0"/>
              </a:p>
            </p:txBody>
          </p:sp>
        </mc:Choice>
        <mc:Fallback xmlns="">
          <p:sp>
            <p:nvSpPr>
              <p:cNvPr id="6" name="TextBox 5">
                <a:extLst>
                  <a:ext uri="{FF2B5EF4-FFF2-40B4-BE49-F238E27FC236}">
                    <a16:creationId xmlns:a16="http://schemas.microsoft.com/office/drawing/2014/main" id="{64A68659-AFF3-26A1-D8FF-3AAC93425E45}"/>
                  </a:ext>
                </a:extLst>
              </p:cNvPr>
              <p:cNvSpPr txBox="1">
                <a:spLocks noRot="1" noChangeAspect="1" noMove="1" noResize="1" noEditPoints="1" noAdjustHandles="1" noChangeArrowheads="1" noChangeShapeType="1" noTextEdit="1"/>
              </p:cNvSpPr>
              <p:nvPr/>
            </p:nvSpPr>
            <p:spPr>
              <a:xfrm>
                <a:off x="2469165" y="2533149"/>
                <a:ext cx="937628" cy="517770"/>
              </a:xfrm>
              <a:prstGeom prst="rect">
                <a:avLst/>
              </a:prstGeom>
              <a:blipFill>
                <a:blip r:embed="rId4"/>
                <a:stretch>
                  <a:fillRect/>
                </a:stretch>
              </a:blipFill>
            </p:spPr>
            <p:txBody>
              <a:bodyPr/>
              <a:lstStyle/>
              <a:p>
                <a:r>
                  <a:rPr lang="en-GB">
                    <a:noFill/>
                  </a:rPr>
                  <a:t> </a:t>
                </a:r>
              </a:p>
            </p:txBody>
          </p:sp>
        </mc:Fallback>
      </mc:AlternateContent>
      <p:sp>
        <p:nvSpPr>
          <p:cNvPr id="8" name="TextBox 7">
            <a:extLst>
              <a:ext uri="{FF2B5EF4-FFF2-40B4-BE49-F238E27FC236}">
                <a16:creationId xmlns:a16="http://schemas.microsoft.com/office/drawing/2014/main" id="{75E16DDA-A686-D8D9-B7EA-C1B351238162}"/>
              </a:ext>
            </a:extLst>
          </p:cNvPr>
          <p:cNvSpPr txBox="1"/>
          <p:nvPr/>
        </p:nvSpPr>
        <p:spPr>
          <a:xfrm>
            <a:off x="1269999" y="6127352"/>
            <a:ext cx="8855160" cy="615553"/>
          </a:xfrm>
          <a:prstGeom prst="rect">
            <a:avLst/>
          </a:prstGeom>
          <a:noFill/>
        </p:spPr>
        <p:txBody>
          <a:bodyPr wrap="square" rtlCol="0">
            <a:spAutoFit/>
          </a:bodyPr>
          <a:lstStyle/>
          <a:p>
            <a:r>
              <a:rPr lang="en-GB" sz="1600" i="1" dirty="0"/>
              <a:t>Scottish Registered Charity No. </a:t>
            </a:r>
            <a:r>
              <a:rPr lang="en-GB" sz="1600" dirty="0"/>
              <a:t>SC054318 | For Educational Purposes Only</a:t>
            </a:r>
            <a:endParaRPr lang="en-GB" sz="1600" i="1" dirty="0"/>
          </a:p>
          <a:p>
            <a:endParaRPr lang="en-GB" dirty="0"/>
          </a:p>
        </p:txBody>
      </p:sp>
    </p:spTree>
    <p:extLst>
      <p:ext uri="{BB962C8B-B14F-4D97-AF65-F5344CB8AC3E}">
        <p14:creationId xmlns:p14="http://schemas.microsoft.com/office/powerpoint/2010/main" val="2645785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6DE992-349A-814B-D237-E1F985AB97DA}"/>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CDCF6B25-1A8E-E93C-98B9-667936F3F6CB}"/>
              </a:ext>
            </a:extLst>
          </p:cNvPr>
          <p:cNvPicPr>
            <a:picLocks noChangeAspect="1"/>
          </p:cNvPicPr>
          <p:nvPr/>
        </p:nvPicPr>
        <p:blipFill>
          <a:blip r:embed="rId3"/>
          <a:stretch>
            <a:fillRect/>
          </a:stretch>
        </p:blipFill>
        <p:spPr>
          <a:xfrm>
            <a:off x="7619866" y="3144214"/>
            <a:ext cx="3644940" cy="2715965"/>
          </a:xfrm>
          <a:prstGeom prst="rect">
            <a:avLst/>
          </a:prstGeom>
        </p:spPr>
      </p:pic>
      <p:sp>
        <p:nvSpPr>
          <p:cNvPr id="4" name="Rectangle 3">
            <a:extLst>
              <a:ext uri="{FF2B5EF4-FFF2-40B4-BE49-F238E27FC236}">
                <a16:creationId xmlns:a16="http://schemas.microsoft.com/office/drawing/2014/main" id="{0AC0B230-56A6-C00B-692D-DB4B635DDEDD}"/>
              </a:ext>
            </a:extLst>
          </p:cNvPr>
          <p:cNvSpPr/>
          <p:nvPr/>
        </p:nvSpPr>
        <p:spPr>
          <a:xfrm>
            <a:off x="0" y="0"/>
            <a:ext cx="990600" cy="6858000"/>
          </a:xfrm>
          <a:prstGeom prst="rect">
            <a:avLst/>
          </a:prstGeom>
          <a:solidFill>
            <a:srgbClr val="103A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 name="Straight Connector 9">
            <a:extLst>
              <a:ext uri="{FF2B5EF4-FFF2-40B4-BE49-F238E27FC236}">
                <a16:creationId xmlns:a16="http://schemas.microsoft.com/office/drawing/2014/main" id="{FDE44E36-32A2-3BE6-EE15-0DC13FAD2C50}"/>
              </a:ext>
            </a:extLst>
          </p:cNvPr>
          <p:cNvCxnSpPr>
            <a:cxnSpLocks/>
          </p:cNvCxnSpPr>
          <p:nvPr/>
        </p:nvCxnSpPr>
        <p:spPr>
          <a:xfrm>
            <a:off x="1270000" y="730648"/>
            <a:ext cx="10614025" cy="0"/>
          </a:xfrm>
          <a:prstGeom prst="line">
            <a:avLst/>
          </a:prstGeom>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B5DC56C5-CBCE-1D75-1105-787EA75B7CDE}"/>
              </a:ext>
            </a:extLst>
          </p:cNvPr>
          <p:cNvSpPr txBox="1"/>
          <p:nvPr/>
        </p:nvSpPr>
        <p:spPr>
          <a:xfrm>
            <a:off x="10951397" y="6127352"/>
            <a:ext cx="923651" cy="369332"/>
          </a:xfrm>
          <a:prstGeom prst="rect">
            <a:avLst/>
          </a:prstGeom>
          <a:noFill/>
        </p:spPr>
        <p:txBody>
          <a:bodyPr wrap="none" rtlCol="0">
            <a:spAutoFit/>
          </a:bodyPr>
          <a:lstStyle/>
          <a:p>
            <a:r>
              <a:rPr lang="en-GB" dirty="0">
                <a:latin typeface="Times New Roman" panose="02020603050405020304" pitchFamily="18" charset="0"/>
                <a:cs typeface="Times New Roman" panose="02020603050405020304" pitchFamily="18" charset="0"/>
              </a:rPr>
              <a:t>ERG | 5</a:t>
            </a:r>
          </a:p>
        </p:txBody>
      </p:sp>
      <p:sp>
        <p:nvSpPr>
          <p:cNvPr id="2" name="TextBox 1">
            <a:extLst>
              <a:ext uri="{FF2B5EF4-FFF2-40B4-BE49-F238E27FC236}">
                <a16:creationId xmlns:a16="http://schemas.microsoft.com/office/drawing/2014/main" id="{BE195312-0BCD-DC0B-163D-0EE17CA73B13}"/>
              </a:ext>
            </a:extLst>
          </p:cNvPr>
          <p:cNvSpPr txBox="1"/>
          <p:nvPr/>
        </p:nvSpPr>
        <p:spPr>
          <a:xfrm>
            <a:off x="1269999" y="1751982"/>
            <a:ext cx="10614025" cy="1200329"/>
          </a:xfrm>
          <a:prstGeom prst="rect">
            <a:avLst/>
          </a:prstGeom>
          <a:noFill/>
        </p:spPr>
        <p:txBody>
          <a:bodyPr wrap="square" rtlCol="0">
            <a:spAutoFit/>
          </a:bodyPr>
          <a:lstStyle/>
          <a:p>
            <a:pPr lvl="0"/>
            <a:r>
              <a:rPr lang="en-GB" kern="100" dirty="0">
                <a:latin typeface="Times New Roman" panose="02020603050405020304" pitchFamily="18" charset="0"/>
                <a:ea typeface="Aptos" panose="020B0004020202020204" pitchFamily="34" charset="0"/>
                <a:cs typeface="Times New Roman" panose="02020603050405020304" pitchFamily="18" charset="0"/>
              </a:rPr>
              <a:t>The Covariance Matrix measures the direction and the scale of how two assets move together using raw returns. If we standardise these numbers by their variances, we get the Correlation, which is strictly bounded between -1 and +1.</a:t>
            </a:r>
          </a:p>
          <a:p>
            <a:pPr lvl="0"/>
            <a:endParaRPr lang="en-GB" sz="1800" kern="100" dirty="0">
              <a:effectLst/>
              <a:latin typeface="Calibri" panose="020F0502020204030204" pitchFamily="34" charset="0"/>
              <a:ea typeface="Aptos" panose="020B0004020202020204" pitchFamily="34" charset="0"/>
              <a:cs typeface="Times New Roman" panose="02020603050405020304" pitchFamily="18" charset="0"/>
            </a:endParaRPr>
          </a:p>
        </p:txBody>
      </p:sp>
      <p:sp>
        <p:nvSpPr>
          <p:cNvPr id="26" name="TextBox 25">
            <a:extLst>
              <a:ext uri="{FF2B5EF4-FFF2-40B4-BE49-F238E27FC236}">
                <a16:creationId xmlns:a16="http://schemas.microsoft.com/office/drawing/2014/main" id="{8E4D8515-9CCF-8CCB-90BC-B0048054BF02}"/>
              </a:ext>
            </a:extLst>
          </p:cNvPr>
          <p:cNvSpPr txBox="1"/>
          <p:nvPr/>
        </p:nvSpPr>
        <p:spPr>
          <a:xfrm>
            <a:off x="1270000" y="997820"/>
            <a:ext cx="6583854" cy="646331"/>
          </a:xfrm>
          <a:prstGeom prst="rect">
            <a:avLst/>
          </a:prstGeom>
          <a:noFill/>
        </p:spPr>
        <p:txBody>
          <a:bodyPr wrap="none" rtlCol="0">
            <a:spAutoFit/>
          </a:bodyPr>
          <a:lstStyle/>
          <a:p>
            <a:r>
              <a:rPr lang="en-GB" sz="3600" b="1" i="1" dirty="0">
                <a:latin typeface="Times New Roman" pitchFamily="18"/>
                <a:cs typeface="Times New Roman" pitchFamily="18"/>
              </a:rPr>
              <a:t>Covariance &amp; Correlation Matrix</a:t>
            </a:r>
          </a:p>
        </p:txBody>
      </p:sp>
      <p:sp>
        <p:nvSpPr>
          <p:cNvPr id="27" name="TextBox 26">
            <a:extLst>
              <a:ext uri="{FF2B5EF4-FFF2-40B4-BE49-F238E27FC236}">
                <a16:creationId xmlns:a16="http://schemas.microsoft.com/office/drawing/2014/main" id="{298D3F49-6AFE-51C2-4D08-D6BE329124A8}"/>
              </a:ext>
            </a:extLst>
          </p:cNvPr>
          <p:cNvSpPr txBox="1"/>
          <p:nvPr/>
        </p:nvSpPr>
        <p:spPr>
          <a:xfrm>
            <a:off x="1172028" y="346009"/>
            <a:ext cx="5321300" cy="338554"/>
          </a:xfrm>
          <a:prstGeom prst="rect">
            <a:avLst/>
          </a:prstGeom>
          <a:noFill/>
        </p:spPr>
        <p:txBody>
          <a:bodyPr wrap="square" rtlCol="0">
            <a:spAutoFit/>
          </a:bodyPr>
          <a:lstStyle/>
          <a:p>
            <a:r>
              <a:rPr lang="en-GB" sz="1600" dirty="0">
                <a:solidFill>
                  <a:schemeClr val="tx1">
                    <a:lumMod val="95000"/>
                    <a:lumOff val="5000"/>
                  </a:schemeClr>
                </a:solidFill>
                <a:latin typeface="Times New Roman" panose="02020603050405020304" pitchFamily="18" charset="0"/>
                <a:cs typeface="Times New Roman" panose="02020603050405020304" pitchFamily="18" charset="0"/>
              </a:rPr>
              <a:t>Elphinstone Research Group</a:t>
            </a:r>
          </a:p>
        </p:txBody>
      </p:sp>
      <p:sp>
        <p:nvSpPr>
          <p:cNvPr id="7" name="TextBox 6">
            <a:extLst>
              <a:ext uri="{FF2B5EF4-FFF2-40B4-BE49-F238E27FC236}">
                <a16:creationId xmlns:a16="http://schemas.microsoft.com/office/drawing/2014/main" id="{2C58806B-D877-34D0-8A71-52C71AA348F0}"/>
              </a:ext>
            </a:extLst>
          </p:cNvPr>
          <p:cNvSpPr txBox="1"/>
          <p:nvPr/>
        </p:nvSpPr>
        <p:spPr>
          <a:xfrm>
            <a:off x="7853854" y="2751667"/>
            <a:ext cx="3258458" cy="369332"/>
          </a:xfrm>
          <a:prstGeom prst="rect">
            <a:avLst/>
          </a:prstGeom>
          <a:noFill/>
        </p:spPr>
        <p:txBody>
          <a:bodyPr wrap="square" rtlCol="0">
            <a:spAutoFit/>
          </a:bodyPr>
          <a:lstStyle/>
          <a:p>
            <a:pPr lvl="0" algn="ctr"/>
            <a:r>
              <a:rPr lang="en-GB" b="1" i="1" kern="100" dirty="0">
                <a:latin typeface="Calibri" panose="020F0502020204030204" pitchFamily="34" charset="0"/>
                <a:ea typeface="Aptos" panose="020B0004020202020204" pitchFamily="34" charset="0"/>
                <a:cs typeface="Times New Roman" panose="02020603050405020304" pitchFamily="18" charset="0"/>
              </a:rPr>
              <a:t>Correlation</a:t>
            </a:r>
            <a:r>
              <a:rPr lang="en-GB" kern="100" dirty="0">
                <a:latin typeface="Calibri" panose="020F0502020204030204" pitchFamily="34" charset="0"/>
                <a:ea typeface="Aptos" panose="020B0004020202020204" pitchFamily="34" charset="0"/>
                <a:cs typeface="Times New Roman" panose="02020603050405020304" pitchFamily="18" charset="0"/>
              </a:rPr>
              <a:t> Matrix</a:t>
            </a:r>
          </a:p>
        </p:txBody>
      </p:sp>
      <p:sp>
        <p:nvSpPr>
          <p:cNvPr id="11" name="TextBox 10">
            <a:extLst>
              <a:ext uri="{FF2B5EF4-FFF2-40B4-BE49-F238E27FC236}">
                <a16:creationId xmlns:a16="http://schemas.microsoft.com/office/drawing/2014/main" id="{A3D57EFB-A955-56E4-4C92-CB99A1FE2505}"/>
              </a:ext>
            </a:extLst>
          </p:cNvPr>
          <p:cNvSpPr txBox="1"/>
          <p:nvPr/>
        </p:nvSpPr>
        <p:spPr>
          <a:xfrm>
            <a:off x="1875971" y="2751667"/>
            <a:ext cx="3258458" cy="369332"/>
          </a:xfrm>
          <a:prstGeom prst="rect">
            <a:avLst/>
          </a:prstGeom>
          <a:noFill/>
        </p:spPr>
        <p:txBody>
          <a:bodyPr wrap="square" rtlCol="0">
            <a:spAutoFit/>
          </a:bodyPr>
          <a:lstStyle/>
          <a:p>
            <a:pPr lvl="0" algn="ctr"/>
            <a:r>
              <a:rPr lang="en-GB" b="1" i="1" kern="100" dirty="0">
                <a:latin typeface="Calibri" panose="020F0502020204030204" pitchFamily="34" charset="0"/>
                <a:ea typeface="Aptos" panose="020B0004020202020204" pitchFamily="34" charset="0"/>
                <a:cs typeface="Times New Roman" panose="02020603050405020304" pitchFamily="18" charset="0"/>
              </a:rPr>
              <a:t>Covariance</a:t>
            </a:r>
            <a:r>
              <a:rPr lang="en-GB" kern="100" dirty="0">
                <a:latin typeface="Calibri" panose="020F0502020204030204" pitchFamily="34" charset="0"/>
                <a:ea typeface="Aptos" panose="020B0004020202020204" pitchFamily="34" charset="0"/>
                <a:cs typeface="Times New Roman" panose="02020603050405020304" pitchFamily="18" charset="0"/>
              </a:rPr>
              <a:t> Matrix</a:t>
            </a: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37B97E74-2399-BA0D-5795-BD5FEE11B258}"/>
                  </a:ext>
                </a:extLst>
              </p:cNvPr>
              <p:cNvSpPr txBox="1"/>
              <p:nvPr/>
            </p:nvSpPr>
            <p:spPr>
              <a:xfrm>
                <a:off x="5913334" y="4276154"/>
                <a:ext cx="927626" cy="51777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𝜌</m:t>
                      </m:r>
                      <m:r>
                        <a:rPr lang="en-GB" b="0" i="1" smtClean="0">
                          <a:latin typeface="Cambria Math" panose="02040503050406030204" pitchFamily="18" charset="0"/>
                          <a:ea typeface="Cambria Math" panose="02040503050406030204" pitchFamily="18" charset="0"/>
                        </a:rPr>
                        <m:t>=</m:t>
                      </m:r>
                      <m:f>
                        <m:fPr>
                          <m:ctrlPr>
                            <a:rPr lang="en-GB" i="1" smtClean="0">
                              <a:latin typeface="Cambria Math" panose="02040503050406030204" pitchFamily="18" charset="0"/>
                            </a:rPr>
                          </m:ctrlPr>
                        </m:fPr>
                        <m:num>
                          <m:sSub>
                            <m:sSubPr>
                              <m:ctrlPr>
                                <a:rPr lang="en-GB" i="1" smtClean="0">
                                  <a:latin typeface="Cambria Math" panose="02040503050406030204" pitchFamily="18" charset="0"/>
                                </a:rPr>
                              </m:ctrlPr>
                            </m:sSubPr>
                            <m:e>
                              <m:r>
                                <a:rPr lang="en-GB" i="1" smtClean="0">
                                  <a:latin typeface="Cambria Math" panose="02040503050406030204" pitchFamily="18" charset="0"/>
                                  <a:ea typeface="Cambria Math" panose="02040503050406030204" pitchFamily="18" charset="0"/>
                                </a:rPr>
                                <m:t>𝜎</m:t>
                              </m:r>
                            </m:e>
                            <m:sub>
                              <m:r>
                                <a:rPr lang="en-GB" b="0" i="1" smtClean="0">
                                  <a:latin typeface="Cambria Math" panose="02040503050406030204" pitchFamily="18" charset="0"/>
                                </a:rPr>
                                <m:t>12</m:t>
                              </m:r>
                            </m:sub>
                          </m:sSub>
                        </m:num>
                        <m:den>
                          <m:sSub>
                            <m:sSubPr>
                              <m:ctrlPr>
                                <a:rPr lang="en-GB" i="1" smtClean="0">
                                  <a:latin typeface="Cambria Math" panose="02040503050406030204" pitchFamily="18" charset="0"/>
                                </a:rPr>
                              </m:ctrlPr>
                            </m:sSubPr>
                            <m:e>
                              <m:r>
                                <a:rPr lang="en-GB" i="1">
                                  <a:latin typeface="Cambria Math" panose="02040503050406030204" pitchFamily="18" charset="0"/>
                                  <a:ea typeface="Cambria Math" panose="02040503050406030204" pitchFamily="18" charset="0"/>
                                </a:rPr>
                                <m:t>𝜎</m:t>
                              </m:r>
                            </m:e>
                            <m:sub>
                              <m:r>
                                <a:rPr lang="en-GB" i="1">
                                  <a:latin typeface="Cambria Math" panose="02040503050406030204" pitchFamily="18" charset="0"/>
                                </a:rPr>
                                <m:t>1</m:t>
                              </m:r>
                            </m:sub>
                          </m:sSub>
                          <m:sSub>
                            <m:sSubPr>
                              <m:ctrlPr>
                                <a:rPr lang="en-GB" i="1">
                                  <a:latin typeface="Cambria Math" panose="02040503050406030204" pitchFamily="18" charset="0"/>
                                </a:rPr>
                              </m:ctrlPr>
                            </m:sSubPr>
                            <m:e>
                              <m:r>
                                <a:rPr lang="en-GB" i="1">
                                  <a:latin typeface="Cambria Math" panose="02040503050406030204" pitchFamily="18" charset="0"/>
                                  <a:ea typeface="Cambria Math" panose="02040503050406030204" pitchFamily="18" charset="0"/>
                                </a:rPr>
                                <m:t>𝜎</m:t>
                              </m:r>
                            </m:e>
                            <m:sub>
                              <m:r>
                                <a:rPr lang="en-GB" i="1">
                                  <a:latin typeface="Cambria Math" panose="02040503050406030204" pitchFamily="18" charset="0"/>
                                </a:rPr>
                                <m:t>2</m:t>
                              </m:r>
                            </m:sub>
                          </m:sSub>
                        </m:den>
                      </m:f>
                    </m:oMath>
                  </m:oMathPara>
                </a14:m>
                <a:endParaRPr lang="en-GB" dirty="0"/>
              </a:p>
            </p:txBody>
          </p:sp>
        </mc:Choice>
        <mc:Fallback xmlns="">
          <p:sp>
            <p:nvSpPr>
              <p:cNvPr id="12" name="TextBox 11">
                <a:extLst>
                  <a:ext uri="{FF2B5EF4-FFF2-40B4-BE49-F238E27FC236}">
                    <a16:creationId xmlns:a16="http://schemas.microsoft.com/office/drawing/2014/main" id="{37B97E74-2399-BA0D-5795-BD5FEE11B258}"/>
                  </a:ext>
                </a:extLst>
              </p:cNvPr>
              <p:cNvSpPr txBox="1">
                <a:spLocks noRot="1" noChangeAspect="1" noMove="1" noResize="1" noEditPoints="1" noAdjustHandles="1" noChangeArrowheads="1" noChangeShapeType="1" noTextEdit="1"/>
              </p:cNvSpPr>
              <p:nvPr/>
            </p:nvSpPr>
            <p:spPr>
              <a:xfrm>
                <a:off x="5913334" y="4276154"/>
                <a:ext cx="927626" cy="517770"/>
              </a:xfrm>
              <a:prstGeom prst="rect">
                <a:avLst/>
              </a:prstGeom>
              <a:blipFill>
                <a:blip r:embed="rId4"/>
                <a:stretch>
                  <a:fillRect/>
                </a:stretch>
              </a:blipFill>
            </p:spPr>
            <p:txBody>
              <a:bodyPr/>
              <a:lstStyle/>
              <a:p>
                <a:r>
                  <a:rPr lang="en-GB">
                    <a:noFill/>
                  </a:rPr>
                  <a:t> </a:t>
                </a:r>
              </a:p>
            </p:txBody>
          </p:sp>
        </mc:Fallback>
      </mc:AlternateContent>
      <p:sp>
        <p:nvSpPr>
          <p:cNvPr id="14" name="TextBox 13">
            <a:extLst>
              <a:ext uri="{FF2B5EF4-FFF2-40B4-BE49-F238E27FC236}">
                <a16:creationId xmlns:a16="http://schemas.microsoft.com/office/drawing/2014/main" id="{43431681-E9A9-96A2-B483-4744BEDD83D9}"/>
              </a:ext>
            </a:extLst>
          </p:cNvPr>
          <p:cNvSpPr txBox="1"/>
          <p:nvPr/>
        </p:nvSpPr>
        <p:spPr>
          <a:xfrm>
            <a:off x="1269999" y="6127352"/>
            <a:ext cx="8855160" cy="615553"/>
          </a:xfrm>
          <a:prstGeom prst="rect">
            <a:avLst/>
          </a:prstGeom>
          <a:noFill/>
        </p:spPr>
        <p:txBody>
          <a:bodyPr wrap="square" rtlCol="0">
            <a:spAutoFit/>
          </a:bodyPr>
          <a:lstStyle/>
          <a:p>
            <a:r>
              <a:rPr lang="en-GB" sz="1600" i="1" dirty="0"/>
              <a:t>Scottish Registered Charity No. </a:t>
            </a:r>
            <a:r>
              <a:rPr lang="en-GB" sz="1600" dirty="0"/>
              <a:t>SC054318 | For Educational Purposes Only</a:t>
            </a:r>
            <a:endParaRPr lang="en-GB" sz="1600" i="1" dirty="0"/>
          </a:p>
          <a:p>
            <a:endParaRPr lang="en-GB" dirty="0"/>
          </a:p>
        </p:txBody>
      </p:sp>
      <p:pic>
        <p:nvPicPr>
          <p:cNvPr id="8" name="Picture 7">
            <a:extLst>
              <a:ext uri="{FF2B5EF4-FFF2-40B4-BE49-F238E27FC236}">
                <a16:creationId xmlns:a16="http://schemas.microsoft.com/office/drawing/2014/main" id="{44832964-0E90-DBC9-D334-A25CC8ECE8C2}"/>
              </a:ext>
            </a:extLst>
          </p:cNvPr>
          <p:cNvPicPr>
            <a:picLocks noChangeAspect="1"/>
          </p:cNvPicPr>
          <p:nvPr/>
        </p:nvPicPr>
        <p:blipFill>
          <a:blip r:embed="rId5"/>
          <a:stretch>
            <a:fillRect/>
          </a:stretch>
        </p:blipFill>
        <p:spPr>
          <a:xfrm>
            <a:off x="1677123" y="3209898"/>
            <a:ext cx="3457306" cy="2650282"/>
          </a:xfrm>
          <a:prstGeom prst="rect">
            <a:avLst/>
          </a:prstGeom>
        </p:spPr>
      </p:pic>
    </p:spTree>
    <p:extLst>
      <p:ext uri="{BB962C8B-B14F-4D97-AF65-F5344CB8AC3E}">
        <p14:creationId xmlns:p14="http://schemas.microsoft.com/office/powerpoint/2010/main" val="34038674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88FDBC-247A-A5BE-F1E8-4E39AEF7B20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F38DB7A-2301-4C7F-0B76-22D054DD165B}"/>
              </a:ext>
            </a:extLst>
          </p:cNvPr>
          <p:cNvSpPr/>
          <p:nvPr/>
        </p:nvSpPr>
        <p:spPr>
          <a:xfrm>
            <a:off x="0" y="0"/>
            <a:ext cx="990600" cy="6858000"/>
          </a:xfrm>
          <a:prstGeom prst="rect">
            <a:avLst/>
          </a:prstGeom>
          <a:solidFill>
            <a:srgbClr val="103A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 name="Straight Connector 9">
            <a:extLst>
              <a:ext uri="{FF2B5EF4-FFF2-40B4-BE49-F238E27FC236}">
                <a16:creationId xmlns:a16="http://schemas.microsoft.com/office/drawing/2014/main" id="{7A5E5AF7-FA80-917F-DB56-6C6F95405ABA}"/>
              </a:ext>
            </a:extLst>
          </p:cNvPr>
          <p:cNvCxnSpPr>
            <a:cxnSpLocks/>
          </p:cNvCxnSpPr>
          <p:nvPr/>
        </p:nvCxnSpPr>
        <p:spPr>
          <a:xfrm>
            <a:off x="1270000" y="730648"/>
            <a:ext cx="10614025" cy="0"/>
          </a:xfrm>
          <a:prstGeom prst="line">
            <a:avLst/>
          </a:prstGeom>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7945322C-A695-EC79-1BD3-698C8A370872}"/>
              </a:ext>
            </a:extLst>
          </p:cNvPr>
          <p:cNvSpPr txBox="1"/>
          <p:nvPr/>
        </p:nvSpPr>
        <p:spPr>
          <a:xfrm>
            <a:off x="10951397" y="6127352"/>
            <a:ext cx="923651" cy="369332"/>
          </a:xfrm>
          <a:prstGeom prst="rect">
            <a:avLst/>
          </a:prstGeom>
          <a:noFill/>
        </p:spPr>
        <p:txBody>
          <a:bodyPr wrap="none" rtlCol="0">
            <a:spAutoFit/>
          </a:bodyPr>
          <a:lstStyle/>
          <a:p>
            <a:r>
              <a:rPr lang="en-GB" dirty="0">
                <a:latin typeface="Times New Roman" panose="02020603050405020304" pitchFamily="18" charset="0"/>
                <a:cs typeface="Times New Roman" panose="02020603050405020304" pitchFamily="18" charset="0"/>
              </a:rPr>
              <a:t>ERG | 6</a:t>
            </a:r>
          </a:p>
        </p:txBody>
      </p:sp>
      <p:sp>
        <p:nvSpPr>
          <p:cNvPr id="2" name="TextBox 1">
            <a:extLst>
              <a:ext uri="{FF2B5EF4-FFF2-40B4-BE49-F238E27FC236}">
                <a16:creationId xmlns:a16="http://schemas.microsoft.com/office/drawing/2014/main" id="{7BC8E69E-48CF-FE9A-C428-16BB54E84FA3}"/>
              </a:ext>
            </a:extLst>
          </p:cNvPr>
          <p:cNvSpPr txBox="1"/>
          <p:nvPr/>
        </p:nvSpPr>
        <p:spPr>
          <a:xfrm>
            <a:off x="1269999" y="1751982"/>
            <a:ext cx="10614025" cy="923330"/>
          </a:xfrm>
          <a:prstGeom prst="rect">
            <a:avLst/>
          </a:prstGeom>
          <a:noFill/>
        </p:spPr>
        <p:txBody>
          <a:bodyPr wrap="square" rtlCol="0">
            <a:spAutoFit/>
          </a:bodyPr>
          <a:lstStyle/>
          <a:p>
            <a:pPr lvl="0"/>
            <a:r>
              <a:rPr lang="en-GB" dirty="0">
                <a:latin typeface="Times New Roman" panose="02020603050405020304" pitchFamily="18" charset="0"/>
                <a:cs typeface="Times New Roman" panose="02020603050405020304" pitchFamily="18" charset="0"/>
              </a:rPr>
              <a:t>According to the mean-variance theory, an investor should choose from among the efficient portfolios consistent with their risk tolerance. </a:t>
            </a:r>
            <a:endParaRPr lang="en-GB" kern="100" dirty="0">
              <a:latin typeface="Times New Roman" panose="02020603050405020304" pitchFamily="18" charset="0"/>
              <a:ea typeface="Aptos" panose="020B0004020202020204" pitchFamily="34" charset="0"/>
              <a:cs typeface="Times New Roman" panose="02020603050405020304" pitchFamily="18" charset="0"/>
            </a:endParaRPr>
          </a:p>
          <a:p>
            <a:pPr lvl="0"/>
            <a:endParaRPr lang="en-GB" sz="1800" kern="100" dirty="0">
              <a:effectLst/>
              <a:latin typeface="Calibri" panose="020F0502020204030204" pitchFamily="34" charset="0"/>
              <a:ea typeface="Aptos" panose="020B0004020202020204" pitchFamily="34" charset="0"/>
              <a:cs typeface="Times New Roman" panose="02020603050405020304" pitchFamily="18" charset="0"/>
            </a:endParaRPr>
          </a:p>
        </p:txBody>
      </p:sp>
      <p:sp>
        <p:nvSpPr>
          <p:cNvPr id="26" name="TextBox 25">
            <a:extLst>
              <a:ext uri="{FF2B5EF4-FFF2-40B4-BE49-F238E27FC236}">
                <a16:creationId xmlns:a16="http://schemas.microsoft.com/office/drawing/2014/main" id="{C483F6D2-73EA-10AF-241B-3343E13864C3}"/>
              </a:ext>
            </a:extLst>
          </p:cNvPr>
          <p:cNvSpPr txBox="1"/>
          <p:nvPr/>
        </p:nvSpPr>
        <p:spPr>
          <a:xfrm>
            <a:off x="1270000" y="997820"/>
            <a:ext cx="4827091" cy="646331"/>
          </a:xfrm>
          <a:prstGeom prst="rect">
            <a:avLst/>
          </a:prstGeom>
          <a:noFill/>
        </p:spPr>
        <p:txBody>
          <a:bodyPr wrap="none" rtlCol="0">
            <a:spAutoFit/>
          </a:bodyPr>
          <a:lstStyle/>
          <a:p>
            <a:r>
              <a:rPr lang="en-GB" sz="3600" b="1" i="1" dirty="0">
                <a:latin typeface="Times New Roman" pitchFamily="18"/>
                <a:cs typeface="Times New Roman" pitchFamily="18"/>
              </a:rPr>
              <a:t>Mean-Variance Theory </a:t>
            </a:r>
          </a:p>
        </p:txBody>
      </p:sp>
      <p:sp>
        <p:nvSpPr>
          <p:cNvPr id="27" name="TextBox 26">
            <a:extLst>
              <a:ext uri="{FF2B5EF4-FFF2-40B4-BE49-F238E27FC236}">
                <a16:creationId xmlns:a16="http://schemas.microsoft.com/office/drawing/2014/main" id="{840B3532-0A29-8E1A-CA54-5A7CBDAFE881}"/>
              </a:ext>
            </a:extLst>
          </p:cNvPr>
          <p:cNvSpPr txBox="1"/>
          <p:nvPr/>
        </p:nvSpPr>
        <p:spPr>
          <a:xfrm>
            <a:off x="1172028" y="346009"/>
            <a:ext cx="5321300" cy="338554"/>
          </a:xfrm>
          <a:prstGeom prst="rect">
            <a:avLst/>
          </a:prstGeom>
          <a:noFill/>
        </p:spPr>
        <p:txBody>
          <a:bodyPr wrap="square" rtlCol="0">
            <a:spAutoFit/>
          </a:bodyPr>
          <a:lstStyle/>
          <a:p>
            <a:r>
              <a:rPr lang="en-GB" sz="1600" dirty="0">
                <a:solidFill>
                  <a:schemeClr val="tx1">
                    <a:lumMod val="95000"/>
                    <a:lumOff val="5000"/>
                  </a:schemeClr>
                </a:solidFill>
                <a:latin typeface="Times New Roman" panose="02020603050405020304" pitchFamily="18" charset="0"/>
                <a:cs typeface="Times New Roman" panose="02020603050405020304" pitchFamily="18" charset="0"/>
              </a:rPr>
              <a:t>Elphinstone Research Group</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4E3D4C7F-44A4-6F56-0188-12C57FF908D6}"/>
                  </a:ext>
                </a:extLst>
              </p:cNvPr>
              <p:cNvSpPr txBox="1"/>
              <p:nvPr/>
            </p:nvSpPr>
            <p:spPr>
              <a:xfrm>
                <a:off x="3370750" y="2550668"/>
                <a:ext cx="6096000"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GB" sz="2400" i="1" smtClean="0">
                              <a:solidFill>
                                <a:schemeClr val="tx1"/>
                              </a:solidFill>
                              <a:latin typeface="Cambria Math" panose="02040503050406030204" pitchFamily="18" charset="0"/>
                              <a:cs typeface="Times New Roman" panose="02020603050405020304" pitchFamily="18" charset="0"/>
                            </a:rPr>
                          </m:ctrlPr>
                        </m:sSubPr>
                        <m:e>
                          <m:r>
                            <a:rPr lang="en-GB" sz="2400" b="0" i="1" smtClean="0">
                              <a:solidFill>
                                <a:schemeClr val="tx1"/>
                              </a:solidFill>
                              <a:latin typeface="Cambria Math" panose="02040503050406030204" pitchFamily="18" charset="0"/>
                              <a:cs typeface="Times New Roman" panose="02020603050405020304" pitchFamily="18" charset="0"/>
                            </a:rPr>
                            <m:t>𝐸</m:t>
                          </m:r>
                          <m:r>
                            <a:rPr lang="en-GB" sz="2400" b="0" i="1" smtClean="0">
                              <a:solidFill>
                                <a:schemeClr val="tx1"/>
                              </a:solidFill>
                              <a:latin typeface="Cambria Math" panose="02040503050406030204" pitchFamily="18" charset="0"/>
                              <a:cs typeface="Times New Roman" panose="02020603050405020304" pitchFamily="18" charset="0"/>
                            </a:rPr>
                            <m:t>(</m:t>
                          </m:r>
                          <m:r>
                            <a:rPr lang="en-GB" sz="2400" b="0" i="1" smtClean="0">
                              <a:solidFill>
                                <a:schemeClr val="tx1"/>
                              </a:solidFill>
                              <a:latin typeface="Cambria Math" panose="02040503050406030204" pitchFamily="18" charset="0"/>
                              <a:cs typeface="Times New Roman" panose="02020603050405020304" pitchFamily="18" charset="0"/>
                            </a:rPr>
                            <m:t>𝑅</m:t>
                          </m:r>
                        </m:e>
                        <m:sub>
                          <m:r>
                            <a:rPr lang="en-GB" sz="2400" b="0" i="1" smtClean="0">
                              <a:solidFill>
                                <a:schemeClr val="tx1"/>
                              </a:solidFill>
                              <a:latin typeface="Cambria Math" panose="02040503050406030204" pitchFamily="18" charset="0"/>
                              <a:cs typeface="Times New Roman" panose="02020603050405020304" pitchFamily="18" charset="0"/>
                            </a:rPr>
                            <m:t>𝐴</m:t>
                          </m:r>
                        </m:sub>
                      </m:sSub>
                      <m:r>
                        <a:rPr lang="en-GB" sz="2400" b="0" i="1" smtClean="0">
                          <a:solidFill>
                            <a:schemeClr val="tx1"/>
                          </a:solidFill>
                          <a:latin typeface="Cambria Math" panose="02040503050406030204" pitchFamily="18" charset="0"/>
                          <a:cs typeface="Times New Roman" panose="02020603050405020304" pitchFamily="18" charset="0"/>
                        </a:rPr>
                        <m:t>)≥</m:t>
                      </m:r>
                      <m:sSub>
                        <m:sSubPr>
                          <m:ctrlPr>
                            <a:rPr lang="en-GB" sz="2400" i="1" smtClean="0">
                              <a:latin typeface="Cambria Math" panose="02040503050406030204" pitchFamily="18" charset="0"/>
                              <a:cs typeface="Times New Roman" panose="02020603050405020304" pitchFamily="18" charset="0"/>
                            </a:rPr>
                          </m:ctrlPr>
                        </m:sSubPr>
                        <m:e>
                          <m:r>
                            <a:rPr lang="en-GB" sz="2400" i="1">
                              <a:latin typeface="Cambria Math" panose="02040503050406030204" pitchFamily="18" charset="0"/>
                              <a:cs typeface="Times New Roman" panose="02020603050405020304" pitchFamily="18" charset="0"/>
                            </a:rPr>
                            <m:t>𝐸</m:t>
                          </m:r>
                          <m:r>
                            <a:rPr lang="en-GB" sz="2400" i="1">
                              <a:latin typeface="Cambria Math" panose="02040503050406030204" pitchFamily="18" charset="0"/>
                              <a:cs typeface="Times New Roman" panose="02020603050405020304" pitchFamily="18" charset="0"/>
                            </a:rPr>
                            <m:t>(</m:t>
                          </m:r>
                          <m:r>
                            <a:rPr lang="en-GB" sz="2400" i="1">
                              <a:latin typeface="Cambria Math" panose="02040503050406030204" pitchFamily="18" charset="0"/>
                              <a:cs typeface="Times New Roman" panose="02020603050405020304" pitchFamily="18" charset="0"/>
                            </a:rPr>
                            <m:t>𝑅</m:t>
                          </m:r>
                        </m:e>
                        <m:sub>
                          <m:r>
                            <a:rPr lang="en-GB" sz="2400" b="0" i="1" smtClean="0">
                              <a:latin typeface="Cambria Math" panose="02040503050406030204" pitchFamily="18" charset="0"/>
                              <a:cs typeface="Times New Roman" panose="02020603050405020304" pitchFamily="18" charset="0"/>
                            </a:rPr>
                            <m:t>𝐵</m:t>
                          </m:r>
                        </m:sub>
                      </m:sSub>
                      <m:r>
                        <a:rPr lang="en-GB" sz="2400" i="1">
                          <a:latin typeface="Cambria Math" panose="02040503050406030204" pitchFamily="18" charset="0"/>
                          <a:cs typeface="Times New Roman" panose="02020603050405020304" pitchFamily="18" charset="0"/>
                        </a:rPr>
                        <m:t>)</m:t>
                      </m:r>
                    </m:oMath>
                  </m:oMathPara>
                </a14:m>
                <a:endParaRPr lang="en-GB" sz="2400"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6" name="TextBox 5">
                <a:extLst>
                  <a:ext uri="{FF2B5EF4-FFF2-40B4-BE49-F238E27FC236}">
                    <a16:creationId xmlns:a16="http://schemas.microsoft.com/office/drawing/2014/main" id="{4E3D4C7F-44A4-6F56-0188-12C57FF908D6}"/>
                  </a:ext>
                </a:extLst>
              </p:cNvPr>
              <p:cNvSpPr txBox="1">
                <a:spLocks noRot="1" noChangeAspect="1" noMove="1" noResize="1" noEditPoints="1" noAdjustHandles="1" noChangeArrowheads="1" noChangeShapeType="1" noTextEdit="1"/>
              </p:cNvSpPr>
              <p:nvPr/>
            </p:nvSpPr>
            <p:spPr>
              <a:xfrm>
                <a:off x="3370750" y="2550668"/>
                <a:ext cx="6096000" cy="461665"/>
              </a:xfrm>
              <a:prstGeom prst="rect">
                <a:avLst/>
              </a:prstGeom>
              <a:blipFill>
                <a:blip r:embed="rId3"/>
                <a:stretch>
                  <a:fillRect b="-18421"/>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7F9B84A2-0CDC-8274-8D7E-0F5829A4D2DC}"/>
                  </a:ext>
                </a:extLst>
              </p:cNvPr>
              <p:cNvSpPr txBox="1"/>
              <p:nvPr/>
            </p:nvSpPr>
            <p:spPr>
              <a:xfrm>
                <a:off x="3445328" y="3150210"/>
                <a:ext cx="6096000"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GB" sz="240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𝜎</m:t>
                      </m:r>
                      <m:r>
                        <a:rPr lang="en-GB" sz="2400" b="0" i="1" baseline="-25000" smtClean="0">
                          <a:latin typeface="Cambria Math" panose="02040503050406030204" pitchFamily="18" charset="0"/>
                          <a:ea typeface="Cambria Math" panose="02040503050406030204" pitchFamily="18" charset="0"/>
                          <a:cs typeface="Times New Roman" panose="02020603050405020304" pitchFamily="18" charset="0"/>
                        </a:rPr>
                        <m:t>𝐴</m:t>
                      </m:r>
                      <m:r>
                        <a:rPr lang="en-GB" sz="2400"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GB" sz="2400" i="1">
                          <a:latin typeface="Cambria Math" panose="02040503050406030204" pitchFamily="18" charset="0"/>
                          <a:ea typeface="Cambria Math" panose="02040503050406030204" pitchFamily="18" charset="0"/>
                          <a:cs typeface="Times New Roman" panose="02020603050405020304" pitchFamily="18" charset="0"/>
                        </a:rPr>
                        <m:t>𝜎</m:t>
                      </m:r>
                      <m:r>
                        <a:rPr lang="en-GB" sz="2400" b="0" i="1" baseline="-25000" smtClean="0">
                          <a:latin typeface="Cambria Math" panose="02040503050406030204" pitchFamily="18" charset="0"/>
                          <a:ea typeface="Cambria Math" panose="02040503050406030204" pitchFamily="18" charset="0"/>
                          <a:cs typeface="Times New Roman" panose="02020603050405020304" pitchFamily="18" charset="0"/>
                        </a:rPr>
                        <m:t>𝐵</m:t>
                      </m:r>
                    </m:oMath>
                  </m:oMathPara>
                </a14:m>
                <a:endParaRPr lang="en-GB" sz="2400"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7" name="TextBox 6">
                <a:extLst>
                  <a:ext uri="{FF2B5EF4-FFF2-40B4-BE49-F238E27FC236}">
                    <a16:creationId xmlns:a16="http://schemas.microsoft.com/office/drawing/2014/main" id="{7F9B84A2-0CDC-8274-8D7E-0F5829A4D2DC}"/>
                  </a:ext>
                </a:extLst>
              </p:cNvPr>
              <p:cNvSpPr txBox="1">
                <a:spLocks noRot="1" noChangeAspect="1" noMove="1" noResize="1" noEditPoints="1" noAdjustHandles="1" noChangeArrowheads="1" noChangeShapeType="1" noTextEdit="1"/>
              </p:cNvSpPr>
              <p:nvPr/>
            </p:nvSpPr>
            <p:spPr>
              <a:xfrm>
                <a:off x="3445328" y="3150210"/>
                <a:ext cx="6096000" cy="461665"/>
              </a:xfrm>
              <a:prstGeom prst="rect">
                <a:avLst/>
              </a:prstGeom>
              <a:blipFill>
                <a:blip r:embed="rId4"/>
                <a:stretch>
                  <a:fillRect b="-5333"/>
                </a:stretch>
              </a:blipFill>
            </p:spPr>
            <p:txBody>
              <a:bodyPr/>
              <a:lstStyle/>
              <a:p>
                <a:r>
                  <a:rPr lang="en-GB">
                    <a:noFill/>
                  </a:rPr>
                  <a:t> </a:t>
                </a:r>
              </a:p>
            </p:txBody>
          </p:sp>
        </mc:Fallback>
      </mc:AlternateContent>
      <p:sp>
        <p:nvSpPr>
          <p:cNvPr id="12" name="Rectangle 11">
            <a:extLst>
              <a:ext uri="{FF2B5EF4-FFF2-40B4-BE49-F238E27FC236}">
                <a16:creationId xmlns:a16="http://schemas.microsoft.com/office/drawing/2014/main" id="{B819C1E3-E841-87AD-63E1-2879D9833776}"/>
              </a:ext>
            </a:extLst>
          </p:cNvPr>
          <p:cNvSpPr/>
          <p:nvPr/>
        </p:nvSpPr>
        <p:spPr>
          <a:xfrm>
            <a:off x="3454214" y="4813097"/>
            <a:ext cx="2394857" cy="612761"/>
          </a:xfrm>
          <a:prstGeom prst="rect">
            <a:avLst/>
          </a:prstGeom>
          <a:solidFill>
            <a:srgbClr val="103A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735A418-2BC1-B54A-30C3-074E92F20343}"/>
              </a:ext>
            </a:extLst>
          </p:cNvPr>
          <p:cNvSpPr/>
          <p:nvPr/>
        </p:nvSpPr>
        <p:spPr>
          <a:xfrm>
            <a:off x="8428980" y="4813097"/>
            <a:ext cx="2982685" cy="612761"/>
          </a:xfrm>
          <a:prstGeom prst="rect">
            <a:avLst/>
          </a:prstGeom>
          <a:solidFill>
            <a:srgbClr val="103A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297E450D-787D-F129-DACB-ECE589DB6C47}"/>
                  </a:ext>
                </a:extLst>
              </p:cNvPr>
              <p:cNvSpPr txBox="1"/>
              <p:nvPr/>
            </p:nvSpPr>
            <p:spPr>
              <a:xfrm>
                <a:off x="3597544" y="4882216"/>
                <a:ext cx="1999342" cy="461665"/>
              </a:xfrm>
              <a:prstGeom prst="rect">
                <a:avLst/>
              </a:prstGeom>
              <a:noFill/>
            </p:spPr>
            <p:txBody>
              <a:bodyPr wrap="square">
                <a:spAutoFit/>
              </a:bodyPr>
              <a:lstStyle/>
              <a:p>
                <a:pPr/>
                <a14:m>
                  <m:oMathPara xmlns:m="http://schemas.openxmlformats.org/officeDocument/2006/math">
                    <m:oMathParaPr>
                      <m:jc m:val="center"/>
                    </m:oMathParaPr>
                    <m:oMath xmlns:m="http://schemas.openxmlformats.org/officeDocument/2006/math">
                      <m:r>
                        <a:rPr lang="en-GB" sz="2400" i="1" smtClean="0">
                          <a:solidFill>
                            <a:schemeClr val="bg1"/>
                          </a:solidFill>
                          <a:latin typeface="Cambria Math" panose="02040503050406030204" pitchFamily="18" charset="0"/>
                          <a:cs typeface="Times New Roman" panose="02020603050405020304" pitchFamily="18" charset="0"/>
                        </a:rPr>
                        <m:t>𝑤</m:t>
                      </m:r>
                      <m:r>
                        <a:rPr lang="en-GB" sz="2400" b="0" i="1" baseline="-25000" smtClean="0">
                          <a:solidFill>
                            <a:schemeClr val="bg1"/>
                          </a:solidFill>
                          <a:latin typeface="Cambria Math" panose="02040503050406030204" pitchFamily="18" charset="0"/>
                          <a:cs typeface="Times New Roman" panose="02020603050405020304" pitchFamily="18" charset="0"/>
                        </a:rPr>
                        <m:t>1</m:t>
                      </m:r>
                      <m:r>
                        <a:rPr lang="en-GB" sz="2400" b="0" i="1" smtClean="0">
                          <a:solidFill>
                            <a:schemeClr val="bg1"/>
                          </a:solidFill>
                          <a:latin typeface="Cambria Math" panose="02040503050406030204" pitchFamily="18" charset="0"/>
                          <a:cs typeface="Times New Roman" panose="02020603050405020304" pitchFamily="18" charset="0"/>
                        </a:rPr>
                        <m:t>+</m:t>
                      </m:r>
                      <m:r>
                        <a:rPr lang="en-GB" sz="2400" b="0" i="1" smtClean="0">
                          <a:solidFill>
                            <a:schemeClr val="bg1"/>
                          </a:solidFill>
                          <a:latin typeface="Cambria Math" panose="02040503050406030204" pitchFamily="18" charset="0"/>
                          <a:cs typeface="Times New Roman" panose="02020603050405020304" pitchFamily="18" charset="0"/>
                        </a:rPr>
                        <m:t>𝑤</m:t>
                      </m:r>
                      <m:r>
                        <a:rPr lang="en-GB" sz="2400" b="0" i="1" baseline="-25000" smtClean="0">
                          <a:solidFill>
                            <a:schemeClr val="bg1"/>
                          </a:solidFill>
                          <a:latin typeface="Cambria Math" panose="02040503050406030204" pitchFamily="18" charset="0"/>
                          <a:cs typeface="Times New Roman" panose="02020603050405020304" pitchFamily="18" charset="0"/>
                        </a:rPr>
                        <m:t>2</m:t>
                      </m:r>
                      <m:r>
                        <a:rPr lang="en-GB" sz="2400" b="0" i="1" smtClean="0">
                          <a:solidFill>
                            <a:schemeClr val="bg1"/>
                          </a:solidFill>
                          <a:latin typeface="Cambria Math" panose="02040503050406030204" pitchFamily="18" charset="0"/>
                          <a:cs typeface="Times New Roman" panose="02020603050405020304" pitchFamily="18" charset="0"/>
                        </a:rPr>
                        <m:t>=1</m:t>
                      </m:r>
                    </m:oMath>
                  </m:oMathPara>
                </a14:m>
                <a:endParaRPr lang="en-GB" sz="2400" dirty="0">
                  <a:solidFill>
                    <a:schemeClr val="bg1"/>
                  </a:solidFill>
                  <a:latin typeface="Times New Roman" panose="02020603050405020304" pitchFamily="18" charset="0"/>
                  <a:cs typeface="Times New Roman" panose="02020603050405020304" pitchFamily="18" charset="0"/>
                </a:endParaRPr>
              </a:p>
            </p:txBody>
          </p:sp>
        </mc:Choice>
        <mc:Fallback xmlns="">
          <p:sp>
            <p:nvSpPr>
              <p:cNvPr id="16" name="TextBox 15">
                <a:extLst>
                  <a:ext uri="{FF2B5EF4-FFF2-40B4-BE49-F238E27FC236}">
                    <a16:creationId xmlns:a16="http://schemas.microsoft.com/office/drawing/2014/main" id="{297E450D-787D-F129-DACB-ECE589DB6C47}"/>
                  </a:ext>
                </a:extLst>
              </p:cNvPr>
              <p:cNvSpPr txBox="1">
                <a:spLocks noRot="1" noChangeAspect="1" noMove="1" noResize="1" noEditPoints="1" noAdjustHandles="1" noChangeArrowheads="1" noChangeShapeType="1" noTextEdit="1"/>
              </p:cNvSpPr>
              <p:nvPr/>
            </p:nvSpPr>
            <p:spPr>
              <a:xfrm>
                <a:off x="3597544" y="4882216"/>
                <a:ext cx="1999342" cy="461665"/>
              </a:xfrm>
              <a:prstGeom prst="rect">
                <a:avLst/>
              </a:prstGeom>
              <a:blipFill>
                <a:blip r:embed="rId5"/>
                <a:stretch>
                  <a:fillRect b="-394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14363EF8-1999-A008-9AA4-46CC080C16A9}"/>
                  </a:ext>
                </a:extLst>
              </p:cNvPr>
              <p:cNvSpPr txBox="1"/>
              <p:nvPr/>
            </p:nvSpPr>
            <p:spPr>
              <a:xfrm>
                <a:off x="6828780" y="4895034"/>
                <a:ext cx="6096000"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GB" sz="2400" i="1" smtClean="0">
                          <a:solidFill>
                            <a:schemeClr val="bg1"/>
                          </a:solidFill>
                          <a:latin typeface="Cambria Math" panose="02040503050406030204" pitchFamily="18" charset="0"/>
                          <a:cs typeface="Times New Roman" panose="02020603050405020304" pitchFamily="18" charset="0"/>
                        </a:rPr>
                        <m:t>𝑅</m:t>
                      </m:r>
                      <m:r>
                        <a:rPr lang="en-GB" sz="2400" b="0" i="1" baseline="-25000" smtClean="0">
                          <a:solidFill>
                            <a:schemeClr val="bg1"/>
                          </a:solidFill>
                          <a:latin typeface="Cambria Math" panose="02040503050406030204" pitchFamily="18" charset="0"/>
                          <a:cs typeface="Times New Roman" panose="02020603050405020304" pitchFamily="18" charset="0"/>
                        </a:rPr>
                        <m:t>𝑝</m:t>
                      </m:r>
                      <m:r>
                        <a:rPr lang="en-GB" sz="2400" b="0" i="1" smtClean="0">
                          <a:solidFill>
                            <a:schemeClr val="bg1"/>
                          </a:solidFill>
                          <a:latin typeface="Cambria Math" panose="02040503050406030204" pitchFamily="18" charset="0"/>
                          <a:cs typeface="Times New Roman" panose="02020603050405020304" pitchFamily="18" charset="0"/>
                        </a:rPr>
                        <m:t>=</m:t>
                      </m:r>
                      <m:r>
                        <a:rPr lang="en-GB" sz="2400" b="0" i="1" smtClean="0">
                          <a:solidFill>
                            <a:schemeClr val="bg1"/>
                          </a:solidFill>
                          <a:latin typeface="Cambria Math" panose="02040503050406030204" pitchFamily="18" charset="0"/>
                          <a:cs typeface="Times New Roman" panose="02020603050405020304" pitchFamily="18" charset="0"/>
                        </a:rPr>
                        <m:t>𝑤</m:t>
                      </m:r>
                      <m:r>
                        <a:rPr lang="en-GB" sz="2400" b="0" i="1" baseline="-25000" smtClean="0">
                          <a:solidFill>
                            <a:schemeClr val="bg1"/>
                          </a:solidFill>
                          <a:latin typeface="Cambria Math" panose="02040503050406030204" pitchFamily="18" charset="0"/>
                          <a:cs typeface="Times New Roman" panose="02020603050405020304" pitchFamily="18" charset="0"/>
                        </a:rPr>
                        <m:t>1</m:t>
                      </m:r>
                      <m:r>
                        <a:rPr lang="en-GB" sz="2400" b="0" i="1" smtClean="0">
                          <a:solidFill>
                            <a:schemeClr val="bg1"/>
                          </a:solidFill>
                          <a:latin typeface="Cambria Math" panose="02040503050406030204" pitchFamily="18" charset="0"/>
                          <a:cs typeface="Times New Roman" panose="02020603050405020304" pitchFamily="18" charset="0"/>
                        </a:rPr>
                        <m:t>𝑅</m:t>
                      </m:r>
                      <m:r>
                        <a:rPr lang="en-GB" sz="2400" b="0" i="1" baseline="-25000" smtClean="0">
                          <a:solidFill>
                            <a:schemeClr val="bg1"/>
                          </a:solidFill>
                          <a:latin typeface="Cambria Math" panose="02040503050406030204" pitchFamily="18" charset="0"/>
                          <a:cs typeface="Times New Roman" panose="02020603050405020304" pitchFamily="18" charset="0"/>
                        </a:rPr>
                        <m:t>1</m:t>
                      </m:r>
                      <m:r>
                        <a:rPr lang="en-GB" sz="2400" b="0" i="1" smtClean="0">
                          <a:solidFill>
                            <a:schemeClr val="bg1"/>
                          </a:solidFill>
                          <a:latin typeface="Cambria Math" panose="02040503050406030204" pitchFamily="18" charset="0"/>
                          <a:cs typeface="Times New Roman" panose="02020603050405020304" pitchFamily="18" charset="0"/>
                        </a:rPr>
                        <m:t>+</m:t>
                      </m:r>
                      <m:r>
                        <a:rPr lang="en-GB" sz="2400" b="0" i="1" smtClean="0">
                          <a:solidFill>
                            <a:schemeClr val="bg1"/>
                          </a:solidFill>
                          <a:latin typeface="Cambria Math" panose="02040503050406030204" pitchFamily="18" charset="0"/>
                          <a:cs typeface="Times New Roman" panose="02020603050405020304" pitchFamily="18" charset="0"/>
                        </a:rPr>
                        <m:t>𝑤</m:t>
                      </m:r>
                      <m:r>
                        <a:rPr lang="en-GB" sz="2400" b="0" i="1" baseline="-25000" smtClean="0">
                          <a:solidFill>
                            <a:schemeClr val="bg1"/>
                          </a:solidFill>
                          <a:latin typeface="Cambria Math" panose="02040503050406030204" pitchFamily="18" charset="0"/>
                          <a:cs typeface="Times New Roman" panose="02020603050405020304" pitchFamily="18" charset="0"/>
                        </a:rPr>
                        <m:t>2</m:t>
                      </m:r>
                      <m:r>
                        <a:rPr lang="en-GB" sz="2400" b="0" i="1" smtClean="0">
                          <a:solidFill>
                            <a:schemeClr val="bg1"/>
                          </a:solidFill>
                          <a:latin typeface="Cambria Math" panose="02040503050406030204" pitchFamily="18" charset="0"/>
                          <a:cs typeface="Times New Roman" panose="02020603050405020304" pitchFamily="18" charset="0"/>
                        </a:rPr>
                        <m:t>𝑅</m:t>
                      </m:r>
                      <m:r>
                        <a:rPr lang="en-GB" sz="2400" b="0" i="1" baseline="-25000" smtClean="0">
                          <a:solidFill>
                            <a:schemeClr val="bg1"/>
                          </a:solidFill>
                          <a:latin typeface="Cambria Math" panose="02040503050406030204" pitchFamily="18" charset="0"/>
                          <a:cs typeface="Times New Roman" panose="02020603050405020304" pitchFamily="18" charset="0"/>
                        </a:rPr>
                        <m:t>2</m:t>
                      </m:r>
                    </m:oMath>
                  </m:oMathPara>
                </a14:m>
                <a:endParaRPr lang="en-GB" sz="2400" baseline="-25000" dirty="0">
                  <a:solidFill>
                    <a:schemeClr val="bg1"/>
                  </a:solidFill>
                  <a:latin typeface="Times New Roman" panose="02020603050405020304" pitchFamily="18" charset="0"/>
                  <a:cs typeface="Times New Roman" panose="02020603050405020304" pitchFamily="18" charset="0"/>
                </a:endParaRPr>
              </a:p>
            </p:txBody>
          </p:sp>
        </mc:Choice>
        <mc:Fallback xmlns="">
          <p:sp>
            <p:nvSpPr>
              <p:cNvPr id="19" name="TextBox 18">
                <a:extLst>
                  <a:ext uri="{FF2B5EF4-FFF2-40B4-BE49-F238E27FC236}">
                    <a16:creationId xmlns:a16="http://schemas.microsoft.com/office/drawing/2014/main" id="{14363EF8-1999-A008-9AA4-46CC080C16A9}"/>
                  </a:ext>
                </a:extLst>
              </p:cNvPr>
              <p:cNvSpPr txBox="1">
                <a:spLocks noRot="1" noChangeAspect="1" noMove="1" noResize="1" noEditPoints="1" noAdjustHandles="1" noChangeArrowheads="1" noChangeShapeType="1" noTextEdit="1"/>
              </p:cNvSpPr>
              <p:nvPr/>
            </p:nvSpPr>
            <p:spPr>
              <a:xfrm>
                <a:off x="6828780" y="4895034"/>
                <a:ext cx="6096000" cy="461665"/>
              </a:xfrm>
              <a:prstGeom prst="rect">
                <a:avLst/>
              </a:prstGeom>
              <a:blipFill>
                <a:blip r:embed="rId6"/>
                <a:stretch>
                  <a:fillRect b="-13158"/>
                </a:stretch>
              </a:blipFill>
            </p:spPr>
            <p:txBody>
              <a:bodyPr/>
              <a:lstStyle/>
              <a:p>
                <a:r>
                  <a:rPr lang="en-GB">
                    <a:noFill/>
                  </a:rPr>
                  <a:t> </a:t>
                </a:r>
              </a:p>
            </p:txBody>
          </p:sp>
        </mc:Fallback>
      </mc:AlternateContent>
      <p:sp>
        <p:nvSpPr>
          <p:cNvPr id="20" name="TextBox 19">
            <a:extLst>
              <a:ext uri="{FF2B5EF4-FFF2-40B4-BE49-F238E27FC236}">
                <a16:creationId xmlns:a16="http://schemas.microsoft.com/office/drawing/2014/main" id="{DA08D597-C95C-9757-F59E-CAE0659DD07C}"/>
              </a:ext>
            </a:extLst>
          </p:cNvPr>
          <p:cNvSpPr txBox="1"/>
          <p:nvPr/>
        </p:nvSpPr>
        <p:spPr>
          <a:xfrm>
            <a:off x="1662791" y="4978893"/>
            <a:ext cx="2169887" cy="369332"/>
          </a:xfrm>
          <a:prstGeom prst="rect">
            <a:avLst/>
          </a:prstGeom>
          <a:noFill/>
        </p:spPr>
        <p:txBody>
          <a:bodyPr wrap="square" rtlCol="0">
            <a:spAutoFit/>
          </a:bodyPr>
          <a:lstStyle/>
          <a:p>
            <a:pPr lvl="0"/>
            <a:r>
              <a:rPr lang="en-GB" b="1" kern="100" dirty="0">
                <a:ea typeface="Aptos" panose="020B0004020202020204" pitchFamily="34" charset="0"/>
                <a:cs typeface="Times New Roman" panose="02020603050405020304" pitchFamily="18" charset="0"/>
              </a:rPr>
              <a:t>Total Weight</a:t>
            </a:r>
          </a:p>
        </p:txBody>
      </p:sp>
      <p:sp>
        <p:nvSpPr>
          <p:cNvPr id="21" name="TextBox 20">
            <a:extLst>
              <a:ext uri="{FF2B5EF4-FFF2-40B4-BE49-F238E27FC236}">
                <a16:creationId xmlns:a16="http://schemas.microsoft.com/office/drawing/2014/main" id="{C75D4FEE-5272-86CD-8230-A1CE2DBEA681}"/>
              </a:ext>
            </a:extLst>
          </p:cNvPr>
          <p:cNvSpPr txBox="1"/>
          <p:nvPr/>
        </p:nvSpPr>
        <p:spPr>
          <a:xfrm>
            <a:off x="6418750" y="4978893"/>
            <a:ext cx="2289631" cy="369332"/>
          </a:xfrm>
          <a:prstGeom prst="rect">
            <a:avLst/>
          </a:prstGeom>
          <a:noFill/>
        </p:spPr>
        <p:txBody>
          <a:bodyPr wrap="square" rtlCol="0">
            <a:spAutoFit/>
          </a:bodyPr>
          <a:lstStyle/>
          <a:p>
            <a:pPr lvl="0"/>
            <a:r>
              <a:rPr lang="en-GB" b="1" kern="100" dirty="0">
                <a:ea typeface="Aptos" panose="020B0004020202020204" pitchFamily="34" charset="0"/>
                <a:cs typeface="Times New Roman" panose="02020603050405020304" pitchFamily="18" charset="0"/>
              </a:rPr>
              <a:t>Portfolio Return</a:t>
            </a:r>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7DFE9A7C-1313-7D3B-EC5F-53D07469D2CC}"/>
                  </a:ext>
                </a:extLst>
              </p:cNvPr>
              <p:cNvSpPr txBox="1"/>
              <p:nvPr/>
            </p:nvSpPr>
            <p:spPr>
              <a:xfrm>
                <a:off x="1269999" y="4065310"/>
                <a:ext cx="10614025" cy="369332"/>
              </a:xfrm>
              <a:prstGeom prst="rect">
                <a:avLst/>
              </a:prstGeom>
              <a:noFill/>
            </p:spPr>
            <p:txBody>
              <a:bodyPr wrap="square" rtlCol="0">
                <a:spAutoFit/>
              </a:bodyPr>
              <a:lstStyle/>
              <a:p>
                <a:pPr lvl="0"/>
                <a14:m>
                  <m:oMathPara xmlns:m="http://schemas.openxmlformats.org/officeDocument/2006/math">
                    <m:oMathParaPr>
                      <m:jc m:val="left"/>
                    </m:oMathParaPr>
                    <m:oMath xmlns:m="http://schemas.openxmlformats.org/officeDocument/2006/math">
                      <m:r>
                        <a:rPr lang="en-GB" sz="1800" b="1" i="1" kern="100" smtClean="0">
                          <a:effectLst/>
                          <a:latin typeface="Cambria Math" panose="02040503050406030204" pitchFamily="18" charset="0"/>
                          <a:cs typeface="Times New Roman" panose="02020603050405020304" pitchFamily="18" charset="0"/>
                        </a:rPr>
                        <m:t>𝑷𝒐𝒓𝒕𝒇𝒐𝒍𝒊𝒐</m:t>
                      </m:r>
                      <m:r>
                        <a:rPr lang="en-GB" sz="1800" b="1" i="1" kern="100" smtClean="0">
                          <a:effectLst/>
                          <a:latin typeface="Cambria Math" panose="02040503050406030204" pitchFamily="18" charset="0"/>
                          <a:cs typeface="Times New Roman" panose="02020603050405020304" pitchFamily="18" charset="0"/>
                        </a:rPr>
                        <m:t> </m:t>
                      </m:r>
                      <m:r>
                        <a:rPr lang="en-GB" sz="1800" b="1" i="1" kern="100" smtClean="0">
                          <a:effectLst/>
                          <a:latin typeface="Cambria Math" panose="02040503050406030204" pitchFamily="18" charset="0"/>
                          <a:cs typeface="Times New Roman" panose="02020603050405020304" pitchFamily="18" charset="0"/>
                        </a:rPr>
                        <m:t>𝑹𝒊𝒔𝒌</m:t>
                      </m:r>
                      <m:r>
                        <a:rPr lang="en-GB" sz="1800" b="1" i="1" kern="100" smtClean="0">
                          <a:effectLst/>
                          <a:latin typeface="Cambria Math" panose="02040503050406030204" pitchFamily="18" charset="0"/>
                          <a:cs typeface="Times New Roman" panose="02020603050405020304" pitchFamily="18" charset="0"/>
                        </a:rPr>
                        <m:t> &amp; </m:t>
                      </m:r>
                      <m:r>
                        <a:rPr lang="en-GB" sz="1800" b="1" i="1" kern="100" smtClean="0">
                          <a:effectLst/>
                          <a:latin typeface="Cambria Math" panose="02040503050406030204" pitchFamily="18" charset="0"/>
                          <a:cs typeface="Times New Roman" panose="02020603050405020304" pitchFamily="18" charset="0"/>
                        </a:rPr>
                        <m:t>𝑹𝒆𝒕𝒖𝒓𝒏</m:t>
                      </m:r>
                      <m:r>
                        <a:rPr lang="en-GB" sz="1800" b="1" i="1" kern="100" smtClean="0">
                          <a:effectLst/>
                          <a:latin typeface="Cambria Math" panose="02040503050406030204" pitchFamily="18" charset="0"/>
                          <a:cs typeface="Times New Roman" panose="02020603050405020304" pitchFamily="18" charset="0"/>
                        </a:rPr>
                        <m:t> </m:t>
                      </m:r>
                      <m:r>
                        <a:rPr lang="en-GB" sz="1800" b="1" i="1" kern="100" smtClean="0">
                          <a:effectLst/>
                          <a:latin typeface="Cambria Math" panose="02040503050406030204" pitchFamily="18" charset="0"/>
                          <a:cs typeface="Times New Roman" panose="02020603050405020304" pitchFamily="18" charset="0"/>
                        </a:rPr>
                        <m:t>𝑭𝒐𝒓𝒎𝒖𝒍𝒂𝒔</m:t>
                      </m:r>
                    </m:oMath>
                  </m:oMathPara>
                </a14:m>
                <a:endParaRPr lang="en-GB" sz="1800" i="1" kern="100" dirty="0">
                  <a:effectLst/>
                  <a:latin typeface="Calibri" panose="020F0502020204030204" pitchFamily="34" charset="0"/>
                  <a:ea typeface="Aptos" panose="020B0004020202020204" pitchFamily="34" charset="0"/>
                  <a:cs typeface="Times New Roman" panose="02020603050405020304" pitchFamily="18" charset="0"/>
                </a:endParaRPr>
              </a:p>
            </p:txBody>
          </p:sp>
        </mc:Choice>
        <mc:Fallback xmlns="">
          <p:sp>
            <p:nvSpPr>
              <p:cNvPr id="22" name="TextBox 21">
                <a:extLst>
                  <a:ext uri="{FF2B5EF4-FFF2-40B4-BE49-F238E27FC236}">
                    <a16:creationId xmlns:a16="http://schemas.microsoft.com/office/drawing/2014/main" id="{7DFE9A7C-1313-7D3B-EC5F-53D07469D2CC}"/>
                  </a:ext>
                </a:extLst>
              </p:cNvPr>
              <p:cNvSpPr txBox="1">
                <a:spLocks noRot="1" noChangeAspect="1" noMove="1" noResize="1" noEditPoints="1" noAdjustHandles="1" noChangeArrowheads="1" noChangeShapeType="1" noTextEdit="1"/>
              </p:cNvSpPr>
              <p:nvPr/>
            </p:nvSpPr>
            <p:spPr>
              <a:xfrm>
                <a:off x="1269999" y="4065310"/>
                <a:ext cx="10614025" cy="369332"/>
              </a:xfrm>
              <a:prstGeom prst="rect">
                <a:avLst/>
              </a:prstGeom>
              <a:blipFill>
                <a:blip r:embed="rId7"/>
                <a:stretch>
                  <a:fillRect l="-172" b="-15000"/>
                </a:stretch>
              </a:blipFill>
            </p:spPr>
            <p:txBody>
              <a:bodyPr/>
              <a:lstStyle/>
              <a:p>
                <a:r>
                  <a:rPr lang="en-GB">
                    <a:noFill/>
                  </a:rPr>
                  <a:t> </a:t>
                </a:r>
              </a:p>
            </p:txBody>
          </p:sp>
        </mc:Fallback>
      </mc:AlternateContent>
      <p:sp>
        <p:nvSpPr>
          <p:cNvPr id="3" name="TextBox 2">
            <a:extLst>
              <a:ext uri="{FF2B5EF4-FFF2-40B4-BE49-F238E27FC236}">
                <a16:creationId xmlns:a16="http://schemas.microsoft.com/office/drawing/2014/main" id="{2A557CBF-C03E-E081-791F-DB5971FD590B}"/>
              </a:ext>
            </a:extLst>
          </p:cNvPr>
          <p:cNvSpPr txBox="1"/>
          <p:nvPr/>
        </p:nvSpPr>
        <p:spPr>
          <a:xfrm>
            <a:off x="1269999" y="6127352"/>
            <a:ext cx="8855160" cy="615553"/>
          </a:xfrm>
          <a:prstGeom prst="rect">
            <a:avLst/>
          </a:prstGeom>
          <a:noFill/>
        </p:spPr>
        <p:txBody>
          <a:bodyPr wrap="square" rtlCol="0">
            <a:spAutoFit/>
          </a:bodyPr>
          <a:lstStyle/>
          <a:p>
            <a:r>
              <a:rPr lang="en-GB" sz="1600" i="1" dirty="0"/>
              <a:t>Scottish Registered Charity No. </a:t>
            </a:r>
            <a:r>
              <a:rPr lang="en-GB" sz="1600" dirty="0"/>
              <a:t>SC054318 | For Educational Purposes Only</a:t>
            </a:r>
            <a:endParaRPr lang="en-GB" sz="1600" i="1" dirty="0"/>
          </a:p>
          <a:p>
            <a:endParaRPr lang="en-GB" dirty="0"/>
          </a:p>
        </p:txBody>
      </p:sp>
    </p:spTree>
    <p:extLst>
      <p:ext uri="{BB962C8B-B14F-4D97-AF65-F5344CB8AC3E}">
        <p14:creationId xmlns:p14="http://schemas.microsoft.com/office/powerpoint/2010/main" val="3411546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71C5D-CBD2-BCAB-9EB6-037B833395E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B8A33AB-DADA-A642-6695-A5C5EE34400E}"/>
              </a:ext>
            </a:extLst>
          </p:cNvPr>
          <p:cNvSpPr/>
          <p:nvPr/>
        </p:nvSpPr>
        <p:spPr>
          <a:xfrm>
            <a:off x="0" y="0"/>
            <a:ext cx="990600" cy="6858000"/>
          </a:xfrm>
          <a:prstGeom prst="rect">
            <a:avLst/>
          </a:prstGeom>
          <a:solidFill>
            <a:srgbClr val="103A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 name="Straight Connector 9">
            <a:extLst>
              <a:ext uri="{FF2B5EF4-FFF2-40B4-BE49-F238E27FC236}">
                <a16:creationId xmlns:a16="http://schemas.microsoft.com/office/drawing/2014/main" id="{0078C353-B38A-3E0C-D909-77419D94E100}"/>
              </a:ext>
            </a:extLst>
          </p:cNvPr>
          <p:cNvCxnSpPr>
            <a:cxnSpLocks/>
          </p:cNvCxnSpPr>
          <p:nvPr/>
        </p:nvCxnSpPr>
        <p:spPr>
          <a:xfrm>
            <a:off x="1270000" y="730648"/>
            <a:ext cx="10614025" cy="0"/>
          </a:xfrm>
          <a:prstGeom prst="line">
            <a:avLst/>
          </a:prstGeom>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856C0F98-BB98-B6A1-3EE1-1909983ECE12}"/>
              </a:ext>
            </a:extLst>
          </p:cNvPr>
          <p:cNvSpPr txBox="1"/>
          <p:nvPr/>
        </p:nvSpPr>
        <p:spPr>
          <a:xfrm>
            <a:off x="10951397" y="6127352"/>
            <a:ext cx="923651" cy="369332"/>
          </a:xfrm>
          <a:prstGeom prst="rect">
            <a:avLst/>
          </a:prstGeom>
          <a:noFill/>
        </p:spPr>
        <p:txBody>
          <a:bodyPr wrap="none" rtlCol="0">
            <a:spAutoFit/>
          </a:bodyPr>
          <a:lstStyle/>
          <a:p>
            <a:r>
              <a:rPr lang="en-GB" dirty="0">
                <a:latin typeface="Times New Roman" panose="02020603050405020304" pitchFamily="18" charset="0"/>
                <a:cs typeface="Times New Roman" panose="02020603050405020304" pitchFamily="18" charset="0"/>
              </a:rPr>
              <a:t>ERG | 7</a:t>
            </a:r>
          </a:p>
        </p:txBody>
      </p:sp>
      <p:sp>
        <p:nvSpPr>
          <p:cNvPr id="26" name="TextBox 25">
            <a:extLst>
              <a:ext uri="{FF2B5EF4-FFF2-40B4-BE49-F238E27FC236}">
                <a16:creationId xmlns:a16="http://schemas.microsoft.com/office/drawing/2014/main" id="{ABB0B439-1EAD-10AE-33A4-B6D2D8066603}"/>
              </a:ext>
            </a:extLst>
          </p:cNvPr>
          <p:cNvSpPr txBox="1"/>
          <p:nvPr/>
        </p:nvSpPr>
        <p:spPr>
          <a:xfrm>
            <a:off x="1270000" y="997820"/>
            <a:ext cx="4827091" cy="646331"/>
          </a:xfrm>
          <a:prstGeom prst="rect">
            <a:avLst/>
          </a:prstGeom>
          <a:noFill/>
        </p:spPr>
        <p:txBody>
          <a:bodyPr wrap="none" rtlCol="0">
            <a:spAutoFit/>
          </a:bodyPr>
          <a:lstStyle/>
          <a:p>
            <a:r>
              <a:rPr lang="en-GB" sz="3600" b="1" i="1" dirty="0">
                <a:latin typeface="Times New Roman" pitchFamily="18"/>
                <a:cs typeface="Times New Roman" pitchFamily="18"/>
              </a:rPr>
              <a:t>Mean-Variance Theory </a:t>
            </a:r>
          </a:p>
        </p:txBody>
      </p:sp>
      <p:sp>
        <p:nvSpPr>
          <p:cNvPr id="27" name="TextBox 26">
            <a:extLst>
              <a:ext uri="{FF2B5EF4-FFF2-40B4-BE49-F238E27FC236}">
                <a16:creationId xmlns:a16="http://schemas.microsoft.com/office/drawing/2014/main" id="{FB131911-F48E-0F2A-8D06-A07C685B5E42}"/>
              </a:ext>
            </a:extLst>
          </p:cNvPr>
          <p:cNvSpPr txBox="1"/>
          <p:nvPr/>
        </p:nvSpPr>
        <p:spPr>
          <a:xfrm>
            <a:off x="1172028" y="346009"/>
            <a:ext cx="5321300" cy="338554"/>
          </a:xfrm>
          <a:prstGeom prst="rect">
            <a:avLst/>
          </a:prstGeom>
          <a:noFill/>
        </p:spPr>
        <p:txBody>
          <a:bodyPr wrap="square" rtlCol="0">
            <a:spAutoFit/>
          </a:bodyPr>
          <a:lstStyle/>
          <a:p>
            <a:r>
              <a:rPr lang="en-GB" sz="1600" dirty="0">
                <a:solidFill>
                  <a:schemeClr val="tx1">
                    <a:lumMod val="95000"/>
                    <a:lumOff val="5000"/>
                  </a:schemeClr>
                </a:solidFill>
                <a:latin typeface="Times New Roman" panose="02020603050405020304" pitchFamily="18" charset="0"/>
                <a:cs typeface="Times New Roman" panose="02020603050405020304" pitchFamily="18" charset="0"/>
              </a:rPr>
              <a:t>Elphinstone Research Group</a:t>
            </a:r>
          </a:p>
        </p:txBody>
      </p:sp>
      <p:sp>
        <p:nvSpPr>
          <p:cNvPr id="3" name="Rectangle 2">
            <a:extLst>
              <a:ext uri="{FF2B5EF4-FFF2-40B4-BE49-F238E27FC236}">
                <a16:creationId xmlns:a16="http://schemas.microsoft.com/office/drawing/2014/main" id="{036BF87B-2933-6879-9247-6DF17468F3A1}"/>
              </a:ext>
            </a:extLst>
          </p:cNvPr>
          <p:cNvSpPr/>
          <p:nvPr/>
        </p:nvSpPr>
        <p:spPr>
          <a:xfrm>
            <a:off x="3352800" y="2785173"/>
            <a:ext cx="6096001" cy="1265683"/>
          </a:xfrm>
          <a:prstGeom prst="rect">
            <a:avLst/>
          </a:prstGeom>
          <a:solidFill>
            <a:srgbClr val="103A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B09DA87A-9E7E-3CF5-62E1-DE160477792A}"/>
                  </a:ext>
                </a:extLst>
              </p:cNvPr>
              <p:cNvSpPr txBox="1"/>
              <p:nvPr/>
            </p:nvSpPr>
            <p:spPr>
              <a:xfrm>
                <a:off x="3517897" y="2893037"/>
                <a:ext cx="6096000" cy="461665"/>
              </a:xfrm>
              <a:prstGeom prst="rect">
                <a:avLst/>
              </a:prstGeom>
              <a:noFill/>
            </p:spPr>
            <p:txBody>
              <a:bodyPr wrap="square">
                <a:spAutoFit/>
              </a:bodyPr>
              <a:lstStyle/>
              <a:p>
                <a14:m>
                  <m:oMath xmlns:m="http://schemas.openxmlformats.org/officeDocument/2006/math">
                    <m:r>
                      <a:rPr lang="en-GB" sz="2400" i="1"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𝜎</m:t>
                    </m:r>
                    <m:r>
                      <a:rPr lang="en-GB" sz="2400" b="0" i="1" baseline="-25000"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𝑝</m:t>
                    </m:r>
                    <m:r>
                      <a:rPr lang="en-GB" sz="2400" b="0" i="1" baseline="30000"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2</m:t>
                    </m:r>
                    <m:r>
                      <a:rPr lang="en-GB" sz="2400" b="0" i="1"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m:t>
                    </m:r>
                    <m:r>
                      <a:rPr lang="en-GB" sz="2400" i="1" smtClean="0">
                        <a:solidFill>
                          <a:schemeClr val="bg1"/>
                        </a:solidFill>
                        <a:latin typeface="Cambria Math" panose="02040503050406030204" pitchFamily="18" charset="0"/>
                        <a:cs typeface="Times New Roman" panose="02020603050405020304" pitchFamily="18" charset="0"/>
                      </a:rPr>
                      <m:t>𝑤</m:t>
                    </m:r>
                    <m:r>
                      <a:rPr lang="en-GB" sz="2400" b="0" i="1" baseline="-25000" smtClean="0">
                        <a:solidFill>
                          <a:schemeClr val="bg1"/>
                        </a:solidFill>
                        <a:latin typeface="Cambria Math" panose="02040503050406030204" pitchFamily="18" charset="0"/>
                        <a:cs typeface="Times New Roman" panose="02020603050405020304" pitchFamily="18" charset="0"/>
                      </a:rPr>
                      <m:t>1</m:t>
                    </m:r>
                    <m:r>
                      <a:rPr lang="en-GB" sz="2400" b="0" i="1" baseline="30000" smtClean="0">
                        <a:solidFill>
                          <a:schemeClr val="bg1"/>
                        </a:solidFill>
                        <a:latin typeface="Cambria Math" panose="02040503050406030204" pitchFamily="18" charset="0"/>
                        <a:cs typeface="Times New Roman" panose="02020603050405020304" pitchFamily="18" charset="0"/>
                      </a:rPr>
                      <m:t>2</m:t>
                    </m:r>
                    <m:r>
                      <a:rPr lang="en-GB" sz="2400" b="0" i="1" smtClean="0">
                        <a:solidFill>
                          <a:schemeClr val="bg1"/>
                        </a:solidFill>
                        <a:latin typeface="Cambria Math" panose="02040503050406030204" pitchFamily="18" charset="0"/>
                        <a:cs typeface="Times New Roman" panose="02020603050405020304" pitchFamily="18" charset="0"/>
                      </a:rPr>
                      <m:t> </m:t>
                    </m:r>
                    <m:r>
                      <a:rPr lang="en-GB" sz="2400" b="0" i="1"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𝜎</m:t>
                    </m:r>
                    <m:r>
                      <a:rPr lang="en-GB" sz="2400" b="0" i="1" baseline="-25000"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1</m:t>
                    </m:r>
                    <m:r>
                      <a:rPr lang="en-GB" sz="2400" b="0" i="1" baseline="30000"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2</m:t>
                    </m:r>
                    <m:r>
                      <a:rPr lang="en-GB" sz="2400" b="0" i="1"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m:t>
                    </m:r>
                  </m:oMath>
                </a14:m>
                <a:r>
                  <a:rPr lang="en-GB" sz="2400" dirty="0">
                    <a:solidFill>
                      <a:schemeClr val="bg1"/>
                    </a:solidFill>
                    <a:latin typeface="Times New Roman" panose="02020603050405020304" pitchFamily="18" charset="0"/>
                    <a:cs typeface="Times New Roman" panose="02020603050405020304" pitchFamily="18" charset="0"/>
                  </a:rPr>
                  <a:t> </a:t>
                </a:r>
                <a14:m>
                  <m:oMath xmlns:m="http://schemas.openxmlformats.org/officeDocument/2006/math">
                    <m:r>
                      <a:rPr lang="en-GB" sz="2400" i="1">
                        <a:solidFill>
                          <a:schemeClr val="bg1"/>
                        </a:solidFill>
                        <a:latin typeface="Cambria Math" panose="02040503050406030204" pitchFamily="18" charset="0"/>
                        <a:cs typeface="Times New Roman" panose="02020603050405020304" pitchFamily="18" charset="0"/>
                      </a:rPr>
                      <m:t>𝑤</m:t>
                    </m:r>
                    <m:r>
                      <a:rPr lang="en-GB" sz="2400" b="0" i="1" baseline="-25000" smtClean="0">
                        <a:solidFill>
                          <a:schemeClr val="bg1"/>
                        </a:solidFill>
                        <a:latin typeface="Cambria Math" panose="02040503050406030204" pitchFamily="18" charset="0"/>
                        <a:cs typeface="Times New Roman" panose="02020603050405020304" pitchFamily="18" charset="0"/>
                      </a:rPr>
                      <m:t>2</m:t>
                    </m:r>
                    <m:r>
                      <a:rPr lang="en-GB" sz="2400" i="1" baseline="30000">
                        <a:solidFill>
                          <a:schemeClr val="bg1"/>
                        </a:solidFill>
                        <a:latin typeface="Cambria Math" panose="02040503050406030204" pitchFamily="18" charset="0"/>
                        <a:cs typeface="Times New Roman" panose="02020603050405020304" pitchFamily="18" charset="0"/>
                      </a:rPr>
                      <m:t>2</m:t>
                    </m:r>
                    <m:r>
                      <a:rPr lang="en-GB" sz="2400" i="1">
                        <a:solidFill>
                          <a:schemeClr val="bg1"/>
                        </a:solidFill>
                        <a:latin typeface="Cambria Math" panose="02040503050406030204" pitchFamily="18" charset="0"/>
                        <a:cs typeface="Times New Roman" panose="02020603050405020304" pitchFamily="18" charset="0"/>
                      </a:rPr>
                      <m:t> </m:t>
                    </m:r>
                    <m:r>
                      <a:rPr lang="en-GB" sz="2400" i="1">
                        <a:solidFill>
                          <a:schemeClr val="bg1"/>
                        </a:solidFill>
                        <a:latin typeface="Cambria Math" panose="02040503050406030204" pitchFamily="18" charset="0"/>
                        <a:ea typeface="Cambria Math" panose="02040503050406030204" pitchFamily="18" charset="0"/>
                        <a:cs typeface="Times New Roman" panose="02020603050405020304" pitchFamily="18" charset="0"/>
                      </a:rPr>
                      <m:t>𝜎</m:t>
                    </m:r>
                    <m:r>
                      <a:rPr lang="en-GB" sz="2400" b="0" i="1" baseline="-25000"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2</m:t>
                    </m:r>
                    <m:r>
                      <a:rPr lang="en-GB" sz="2400" i="1" baseline="3000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2</m:t>
                    </m:r>
                    <m:r>
                      <a:rPr lang="en-GB" sz="2400" b="0" i="1"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+2</m:t>
                    </m:r>
                    <m:r>
                      <a:rPr lang="en-GB" sz="2400" b="0" i="1"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𝑤</m:t>
                    </m:r>
                    <m:r>
                      <a:rPr lang="en-GB" sz="2400" b="0" i="1" baseline="-25000"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1</m:t>
                    </m:r>
                    <m:r>
                      <a:rPr lang="en-GB" sz="2400" b="0" i="1"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𝑤</m:t>
                    </m:r>
                    <m:r>
                      <a:rPr lang="en-GB" sz="2400" b="0" i="1" baseline="-25000"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2</m:t>
                    </m:r>
                    <m:r>
                      <a:rPr lang="en-GB" sz="2400" b="0" i="1"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𝐶𝑜𝑣</m:t>
                    </m:r>
                    <m:r>
                      <a:rPr lang="en-GB" sz="2400" b="0" i="1"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m:t>
                    </m:r>
                    <m:r>
                      <a:rPr lang="en-GB" sz="2400" b="0" i="1"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𝑅</m:t>
                    </m:r>
                    <m:r>
                      <a:rPr lang="en-GB" sz="2400" b="0" i="1" baseline="-25000"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1</m:t>
                    </m:r>
                    <m:r>
                      <a:rPr lang="en-GB" sz="2400" b="0" i="1"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m:t>
                    </m:r>
                    <m:r>
                      <a:rPr lang="en-GB" sz="2400" b="0" i="1"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𝑅</m:t>
                    </m:r>
                    <m:r>
                      <a:rPr lang="en-GB" sz="2400" b="0" i="1" baseline="-25000"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2</m:t>
                    </m:r>
                    <m:r>
                      <a:rPr lang="en-GB" sz="2400" b="0" i="1"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m:t>
                    </m:r>
                  </m:oMath>
                </a14:m>
                <a:endParaRPr lang="en-GB" sz="2400" dirty="0">
                  <a:solidFill>
                    <a:srgbClr val="FF0000"/>
                  </a:solidFill>
                  <a:latin typeface="Times New Roman" panose="02020603050405020304" pitchFamily="18" charset="0"/>
                  <a:cs typeface="Times New Roman" panose="02020603050405020304" pitchFamily="18" charset="0"/>
                </a:endParaRPr>
              </a:p>
            </p:txBody>
          </p:sp>
        </mc:Choice>
        <mc:Fallback xmlns="">
          <p:sp>
            <p:nvSpPr>
              <p:cNvPr id="8" name="TextBox 7">
                <a:extLst>
                  <a:ext uri="{FF2B5EF4-FFF2-40B4-BE49-F238E27FC236}">
                    <a16:creationId xmlns:a16="http://schemas.microsoft.com/office/drawing/2014/main" id="{B09DA87A-9E7E-3CF5-62E1-DE160477792A}"/>
                  </a:ext>
                </a:extLst>
              </p:cNvPr>
              <p:cNvSpPr txBox="1">
                <a:spLocks noRot="1" noChangeAspect="1" noMove="1" noResize="1" noEditPoints="1" noAdjustHandles="1" noChangeArrowheads="1" noChangeShapeType="1" noTextEdit="1"/>
              </p:cNvSpPr>
              <p:nvPr/>
            </p:nvSpPr>
            <p:spPr>
              <a:xfrm>
                <a:off x="3517897" y="2893037"/>
                <a:ext cx="6096000" cy="461665"/>
              </a:xfrm>
              <a:prstGeom prst="rect">
                <a:avLst/>
              </a:prstGeom>
              <a:blipFill>
                <a:blip r:embed="rId3"/>
                <a:stretch>
                  <a:fillRect b="-2000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7C414D8B-EBC3-C40C-C60D-3C4C9EBE5793}"/>
                  </a:ext>
                </a:extLst>
              </p:cNvPr>
              <p:cNvSpPr txBox="1"/>
              <p:nvPr/>
            </p:nvSpPr>
            <p:spPr>
              <a:xfrm>
                <a:off x="3517897" y="3334247"/>
                <a:ext cx="6096000" cy="461665"/>
              </a:xfrm>
              <a:prstGeom prst="rect">
                <a:avLst/>
              </a:prstGeom>
              <a:noFill/>
            </p:spPr>
            <p:txBody>
              <a:bodyPr wrap="square">
                <a:spAutoFit/>
              </a:bodyPr>
              <a:lstStyle/>
              <a:p>
                <a14:m>
                  <m:oMath xmlns:m="http://schemas.openxmlformats.org/officeDocument/2006/math">
                    <m:r>
                      <a:rPr lang="en-GB" sz="2400" i="1"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𝜎</m:t>
                    </m:r>
                    <m:r>
                      <a:rPr lang="en-GB" sz="2400" b="0" i="1" baseline="-25000"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𝑝</m:t>
                    </m:r>
                    <m:r>
                      <a:rPr lang="en-GB" sz="2400" b="0" i="1" baseline="30000"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2</m:t>
                    </m:r>
                    <m:r>
                      <a:rPr lang="en-GB" sz="2400" b="0" i="1"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m:t>
                    </m:r>
                    <m:r>
                      <a:rPr lang="en-GB" sz="2400" i="1" smtClean="0">
                        <a:solidFill>
                          <a:schemeClr val="bg1"/>
                        </a:solidFill>
                        <a:latin typeface="Cambria Math" panose="02040503050406030204" pitchFamily="18" charset="0"/>
                        <a:cs typeface="Times New Roman" panose="02020603050405020304" pitchFamily="18" charset="0"/>
                      </a:rPr>
                      <m:t>𝑤</m:t>
                    </m:r>
                    <m:r>
                      <a:rPr lang="en-GB" sz="2400" b="0" i="1" baseline="-25000" smtClean="0">
                        <a:solidFill>
                          <a:schemeClr val="bg1"/>
                        </a:solidFill>
                        <a:latin typeface="Cambria Math" panose="02040503050406030204" pitchFamily="18" charset="0"/>
                        <a:cs typeface="Times New Roman" panose="02020603050405020304" pitchFamily="18" charset="0"/>
                      </a:rPr>
                      <m:t>1</m:t>
                    </m:r>
                    <m:r>
                      <a:rPr lang="en-GB" sz="2400" b="0" i="1" baseline="30000" smtClean="0">
                        <a:solidFill>
                          <a:schemeClr val="bg1"/>
                        </a:solidFill>
                        <a:latin typeface="Cambria Math" panose="02040503050406030204" pitchFamily="18" charset="0"/>
                        <a:cs typeface="Times New Roman" panose="02020603050405020304" pitchFamily="18" charset="0"/>
                      </a:rPr>
                      <m:t>2</m:t>
                    </m:r>
                    <m:r>
                      <a:rPr lang="en-GB" sz="2400" b="0" i="1" smtClean="0">
                        <a:solidFill>
                          <a:schemeClr val="bg1"/>
                        </a:solidFill>
                        <a:latin typeface="Cambria Math" panose="02040503050406030204" pitchFamily="18" charset="0"/>
                        <a:cs typeface="Times New Roman" panose="02020603050405020304" pitchFamily="18" charset="0"/>
                      </a:rPr>
                      <m:t> </m:t>
                    </m:r>
                    <m:r>
                      <a:rPr lang="en-GB" sz="2400" b="0" i="1"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𝜎</m:t>
                    </m:r>
                    <m:r>
                      <a:rPr lang="en-GB" sz="2400" b="0" i="1" baseline="-25000"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1</m:t>
                    </m:r>
                    <m:r>
                      <a:rPr lang="en-GB" sz="2400" b="0" i="1" baseline="30000"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2</m:t>
                    </m:r>
                    <m:r>
                      <a:rPr lang="en-GB" sz="2400" b="0" i="1"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m:t>
                    </m:r>
                  </m:oMath>
                </a14:m>
                <a:r>
                  <a:rPr lang="en-GB" sz="2400" dirty="0">
                    <a:solidFill>
                      <a:schemeClr val="bg1"/>
                    </a:solidFill>
                    <a:latin typeface="Times New Roman" panose="02020603050405020304" pitchFamily="18" charset="0"/>
                    <a:cs typeface="Times New Roman" panose="02020603050405020304" pitchFamily="18" charset="0"/>
                  </a:rPr>
                  <a:t> </a:t>
                </a:r>
                <a14:m>
                  <m:oMath xmlns:m="http://schemas.openxmlformats.org/officeDocument/2006/math">
                    <m:r>
                      <a:rPr lang="en-GB" sz="2400" i="1">
                        <a:solidFill>
                          <a:schemeClr val="bg1"/>
                        </a:solidFill>
                        <a:latin typeface="Cambria Math" panose="02040503050406030204" pitchFamily="18" charset="0"/>
                        <a:cs typeface="Times New Roman" panose="02020603050405020304" pitchFamily="18" charset="0"/>
                      </a:rPr>
                      <m:t>𝑤</m:t>
                    </m:r>
                    <m:r>
                      <a:rPr lang="en-GB" sz="2400" b="0" i="1" baseline="-25000" smtClean="0">
                        <a:solidFill>
                          <a:schemeClr val="bg1"/>
                        </a:solidFill>
                        <a:latin typeface="Cambria Math" panose="02040503050406030204" pitchFamily="18" charset="0"/>
                        <a:cs typeface="Times New Roman" panose="02020603050405020304" pitchFamily="18" charset="0"/>
                      </a:rPr>
                      <m:t>2</m:t>
                    </m:r>
                    <m:r>
                      <a:rPr lang="en-GB" sz="2400" i="1" baseline="30000">
                        <a:solidFill>
                          <a:schemeClr val="bg1"/>
                        </a:solidFill>
                        <a:latin typeface="Cambria Math" panose="02040503050406030204" pitchFamily="18" charset="0"/>
                        <a:cs typeface="Times New Roman" panose="02020603050405020304" pitchFamily="18" charset="0"/>
                      </a:rPr>
                      <m:t>2</m:t>
                    </m:r>
                    <m:r>
                      <a:rPr lang="en-GB" sz="2400" i="1">
                        <a:solidFill>
                          <a:schemeClr val="bg1"/>
                        </a:solidFill>
                        <a:latin typeface="Cambria Math" panose="02040503050406030204" pitchFamily="18" charset="0"/>
                        <a:cs typeface="Times New Roman" panose="02020603050405020304" pitchFamily="18" charset="0"/>
                      </a:rPr>
                      <m:t> </m:t>
                    </m:r>
                    <m:r>
                      <a:rPr lang="en-GB" sz="2400" i="1">
                        <a:solidFill>
                          <a:schemeClr val="bg1"/>
                        </a:solidFill>
                        <a:latin typeface="Cambria Math" panose="02040503050406030204" pitchFamily="18" charset="0"/>
                        <a:ea typeface="Cambria Math" panose="02040503050406030204" pitchFamily="18" charset="0"/>
                        <a:cs typeface="Times New Roman" panose="02020603050405020304" pitchFamily="18" charset="0"/>
                      </a:rPr>
                      <m:t>𝜎</m:t>
                    </m:r>
                    <m:r>
                      <a:rPr lang="en-GB" sz="2400" b="0" i="1" baseline="-25000"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2</m:t>
                    </m:r>
                    <m:r>
                      <a:rPr lang="en-GB" sz="2400" i="1" baseline="3000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2</m:t>
                    </m:r>
                    <m:r>
                      <a:rPr lang="en-GB" sz="2400" b="0" i="1"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+2</m:t>
                    </m:r>
                    <m:r>
                      <a:rPr lang="en-GB" sz="2400" b="0" i="1"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𝑤</m:t>
                    </m:r>
                    <m:r>
                      <a:rPr lang="en-GB" sz="2400" b="0" i="1" baseline="-25000"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1</m:t>
                    </m:r>
                    <m:r>
                      <a:rPr lang="en-GB" sz="2400" b="0" i="1"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𝑤</m:t>
                    </m:r>
                    <m:r>
                      <a:rPr lang="en-GB" sz="2400" b="0" i="1" baseline="-25000"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2</m:t>
                    </m:r>
                    <m:r>
                      <a:rPr lang="en-GB" sz="2400" b="0" i="1"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𝜌</m:t>
                    </m:r>
                    <m:r>
                      <a:rPr lang="en-GB" sz="2400" b="0" i="1" baseline="-25000"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12</m:t>
                    </m:r>
                    <m:r>
                      <a:rPr lang="en-GB" sz="2400" b="0" i="1"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𝜎</m:t>
                    </m:r>
                    <m:r>
                      <a:rPr lang="en-GB" sz="2400" b="0" i="1" baseline="-25000"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1</m:t>
                    </m:r>
                    <m:r>
                      <a:rPr lang="en-GB" sz="2400" i="1">
                        <a:solidFill>
                          <a:schemeClr val="bg1"/>
                        </a:solidFill>
                        <a:latin typeface="Cambria Math" panose="02040503050406030204" pitchFamily="18" charset="0"/>
                        <a:ea typeface="Cambria Math" panose="02040503050406030204" pitchFamily="18" charset="0"/>
                        <a:cs typeface="Times New Roman" panose="02020603050405020304" pitchFamily="18" charset="0"/>
                      </a:rPr>
                      <m:t>𝜎</m:t>
                    </m:r>
                    <m:r>
                      <a:rPr lang="en-GB" sz="2400" b="0" i="1" baseline="-25000"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2</m:t>
                    </m:r>
                  </m:oMath>
                </a14:m>
                <a:endParaRPr lang="en-GB" sz="2400" baseline="-25000"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9" name="TextBox 8">
                <a:extLst>
                  <a:ext uri="{FF2B5EF4-FFF2-40B4-BE49-F238E27FC236}">
                    <a16:creationId xmlns:a16="http://schemas.microsoft.com/office/drawing/2014/main" id="{7C414D8B-EBC3-C40C-C60D-3C4C9EBE5793}"/>
                  </a:ext>
                </a:extLst>
              </p:cNvPr>
              <p:cNvSpPr txBox="1">
                <a:spLocks noRot="1" noChangeAspect="1" noMove="1" noResize="1" noEditPoints="1" noAdjustHandles="1" noChangeArrowheads="1" noChangeShapeType="1" noTextEdit="1"/>
              </p:cNvSpPr>
              <p:nvPr/>
            </p:nvSpPr>
            <p:spPr>
              <a:xfrm>
                <a:off x="3517897" y="3334247"/>
                <a:ext cx="6096000" cy="461665"/>
              </a:xfrm>
              <a:prstGeom prst="rect">
                <a:avLst/>
              </a:prstGeom>
              <a:blipFill>
                <a:blip r:embed="rId4"/>
                <a:stretch>
                  <a:fillRect b="-13158"/>
                </a:stretch>
              </a:blipFill>
            </p:spPr>
            <p:txBody>
              <a:bodyPr/>
              <a:lstStyle/>
              <a:p>
                <a:r>
                  <a:rPr lang="en-GB">
                    <a:noFill/>
                  </a:rPr>
                  <a:t> </a:t>
                </a:r>
              </a:p>
            </p:txBody>
          </p:sp>
        </mc:Fallback>
      </mc:AlternateContent>
      <p:sp>
        <p:nvSpPr>
          <p:cNvPr id="11" name="TextBox 10">
            <a:extLst>
              <a:ext uri="{FF2B5EF4-FFF2-40B4-BE49-F238E27FC236}">
                <a16:creationId xmlns:a16="http://schemas.microsoft.com/office/drawing/2014/main" id="{82B0216B-347C-D8C5-4D95-C7A743E51CC0}"/>
              </a:ext>
            </a:extLst>
          </p:cNvPr>
          <p:cNvSpPr txBox="1"/>
          <p:nvPr/>
        </p:nvSpPr>
        <p:spPr>
          <a:xfrm>
            <a:off x="1202869" y="3195747"/>
            <a:ext cx="2289631" cy="646331"/>
          </a:xfrm>
          <a:prstGeom prst="rect">
            <a:avLst/>
          </a:prstGeom>
          <a:noFill/>
        </p:spPr>
        <p:txBody>
          <a:bodyPr wrap="square" rtlCol="0">
            <a:spAutoFit/>
          </a:bodyPr>
          <a:lstStyle/>
          <a:p>
            <a:pPr lvl="0"/>
            <a:r>
              <a:rPr lang="en-GB" b="1" kern="100" dirty="0">
                <a:ea typeface="Aptos" panose="020B0004020202020204" pitchFamily="34" charset="0"/>
                <a:cs typeface="Times New Roman" panose="02020603050405020304" pitchFamily="18" charset="0"/>
              </a:rPr>
              <a:t>Portfolio Variance</a:t>
            </a:r>
          </a:p>
          <a:p>
            <a:pPr lvl="0"/>
            <a:r>
              <a:rPr lang="en-GB" b="1" kern="100" dirty="0">
                <a:ea typeface="Aptos" panose="020B0004020202020204" pitchFamily="34" charset="0"/>
                <a:cs typeface="Times New Roman" panose="02020603050405020304" pitchFamily="18" charset="0"/>
              </a:rPr>
              <a:t>2 Assets </a:t>
            </a: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040A1466-1AC0-3A72-9676-83EEAC11D194}"/>
                  </a:ext>
                </a:extLst>
              </p:cNvPr>
              <p:cNvSpPr txBox="1"/>
              <p:nvPr/>
            </p:nvSpPr>
            <p:spPr>
              <a:xfrm>
                <a:off x="9594172" y="3147739"/>
                <a:ext cx="2789918" cy="369318"/>
              </a:xfrm>
              <a:prstGeom prst="rect">
                <a:avLst/>
              </a:prstGeom>
              <a:noFill/>
            </p:spPr>
            <p:txBody>
              <a:bodyPr wrap="square">
                <a:spAutoFit/>
              </a:bodyPr>
              <a:lstStyle/>
              <a:p>
                <a14:m>
                  <m:oMath xmlns:m="http://schemas.openxmlformats.org/officeDocument/2006/math">
                    <m:r>
                      <a:rPr lang="en-GB" sz="1800"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𝐶𝑜𝑣</m:t>
                    </m:r>
                    <m:r>
                      <a:rPr lang="en-GB" sz="1800"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GB" sz="1800"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𝑅</m:t>
                    </m:r>
                    <m:r>
                      <a:rPr lang="en-GB" sz="1800" b="0" i="1" baseline="-2500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1</m:t>
                    </m:r>
                    <m:r>
                      <a:rPr lang="en-GB" sz="1800"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GB" sz="1800"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𝑅</m:t>
                    </m:r>
                    <m:r>
                      <a:rPr lang="en-GB" sz="1800" b="0" i="1" baseline="-2500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2</m:t>
                    </m:r>
                    <m:r>
                      <a:rPr lang="en-GB" sz="1800"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oMath>
                </a14:m>
                <a:r>
                  <a:rPr lang="en-GB" dirty="0">
                    <a:solidFill>
                      <a:schemeClr val="tx1"/>
                    </a:solidFill>
                  </a:rPr>
                  <a:t> = </a:t>
                </a:r>
                <a14:m>
                  <m:oMath xmlns:m="http://schemas.openxmlformats.org/officeDocument/2006/math">
                    <m:r>
                      <a:rPr lang="en-GB"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𝜌</m:t>
                    </m:r>
                    <m:r>
                      <a:rPr lang="en-GB" i="1" baseline="-2500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12</m:t>
                    </m:r>
                    <m:r>
                      <a:rPr lang="en-GB"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𝜎</m:t>
                    </m:r>
                    <m:r>
                      <a:rPr lang="en-GB" i="1" baseline="-2500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1</m:t>
                    </m:r>
                    <m:r>
                      <a:rPr lang="en-GB"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𝜎</m:t>
                    </m:r>
                    <m:r>
                      <a:rPr lang="en-GB" i="1" baseline="-2500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2</m:t>
                    </m:r>
                  </m:oMath>
                </a14:m>
                <a:r>
                  <a:rPr lang="en-GB" dirty="0"/>
                  <a:t> </a:t>
                </a:r>
              </a:p>
            </p:txBody>
          </p:sp>
        </mc:Choice>
        <mc:Fallback xmlns="">
          <p:sp>
            <p:nvSpPr>
              <p:cNvPr id="14" name="TextBox 13">
                <a:extLst>
                  <a:ext uri="{FF2B5EF4-FFF2-40B4-BE49-F238E27FC236}">
                    <a16:creationId xmlns:a16="http://schemas.microsoft.com/office/drawing/2014/main" id="{040A1466-1AC0-3A72-9676-83EEAC11D194}"/>
                  </a:ext>
                </a:extLst>
              </p:cNvPr>
              <p:cNvSpPr txBox="1">
                <a:spLocks noRot="1" noChangeAspect="1" noMove="1" noResize="1" noEditPoints="1" noAdjustHandles="1" noChangeArrowheads="1" noChangeShapeType="1" noTextEdit="1"/>
              </p:cNvSpPr>
              <p:nvPr/>
            </p:nvSpPr>
            <p:spPr>
              <a:xfrm>
                <a:off x="9594172" y="3147739"/>
                <a:ext cx="2789918" cy="369318"/>
              </a:xfrm>
              <a:prstGeom prst="rect">
                <a:avLst/>
              </a:prstGeom>
              <a:blipFill>
                <a:blip r:embed="rId5"/>
                <a:stretch>
                  <a:fillRect t="-6557" b="-26230"/>
                </a:stretch>
              </a:blipFill>
            </p:spPr>
            <p:txBody>
              <a:bodyPr/>
              <a:lstStyle/>
              <a:p>
                <a:r>
                  <a:rPr lang="en-GB">
                    <a:noFill/>
                  </a:rPr>
                  <a:t> </a:t>
                </a:r>
              </a:p>
            </p:txBody>
          </p:sp>
        </mc:Fallback>
      </mc:AlternateContent>
      <p:sp>
        <p:nvSpPr>
          <p:cNvPr id="18" name="Rectangle 17">
            <a:extLst>
              <a:ext uri="{FF2B5EF4-FFF2-40B4-BE49-F238E27FC236}">
                <a16:creationId xmlns:a16="http://schemas.microsoft.com/office/drawing/2014/main" id="{E03DBD15-89B8-8CEE-95A9-90E48AD68C66}"/>
              </a:ext>
            </a:extLst>
          </p:cNvPr>
          <p:cNvSpPr/>
          <p:nvPr/>
        </p:nvSpPr>
        <p:spPr>
          <a:xfrm>
            <a:off x="3351195" y="4507417"/>
            <a:ext cx="4573606" cy="1197158"/>
          </a:xfrm>
          <a:prstGeom prst="rect">
            <a:avLst/>
          </a:prstGeom>
          <a:solidFill>
            <a:srgbClr val="103A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C5E18111-8D1B-2E22-74F7-D4BBBD144D88}"/>
                  </a:ext>
                </a:extLst>
              </p:cNvPr>
              <p:cNvSpPr txBox="1"/>
              <p:nvPr/>
            </p:nvSpPr>
            <p:spPr>
              <a:xfrm>
                <a:off x="3351195" y="4513608"/>
                <a:ext cx="4312370" cy="119096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GB" sz="2000" i="1"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𝜎</m:t>
                      </m:r>
                      <m:r>
                        <a:rPr lang="en-GB" sz="2000" b="0" i="1" baseline="-25000"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𝑝</m:t>
                      </m:r>
                      <m:r>
                        <a:rPr lang="en-GB" sz="2000" b="0" i="1" baseline="30000"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2</m:t>
                      </m:r>
                      <m:r>
                        <a:rPr lang="en-GB" sz="2000" b="0" i="1"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m:t>
                      </m:r>
                      <m:nary>
                        <m:naryPr>
                          <m:chr m:val="∑"/>
                          <m:ctrlPr>
                            <a:rPr lang="en-GB" sz="2000" b="0" i="1"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ctrlPr>
                        </m:naryPr>
                        <m:sub>
                          <m:r>
                            <m:rPr>
                              <m:sty m:val="p"/>
                              <m:brk m:alnAt="23"/>
                            </m:rPr>
                            <a:rPr lang="en-GB" sz="2000" b="0" i="1"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i</m:t>
                          </m:r>
                          <m:r>
                            <a:rPr lang="en-GB" sz="2000" b="0" i="1"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=1</m:t>
                          </m:r>
                        </m:sub>
                        <m:sup>
                          <m:r>
                            <m:rPr>
                              <m:sty m:val="p"/>
                            </m:rPr>
                            <a:rPr lang="en-GB" sz="2000" b="0" i="1"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n</m:t>
                          </m:r>
                        </m:sup>
                        <m:e>
                          <m:r>
                            <a:rPr lang="en-GB" sz="2000" i="1">
                              <a:solidFill>
                                <a:schemeClr val="bg1"/>
                              </a:solidFill>
                              <a:latin typeface="Cambria Math" panose="02040503050406030204" pitchFamily="18" charset="0"/>
                              <a:cs typeface="Times New Roman" panose="02020603050405020304" pitchFamily="18" charset="0"/>
                            </a:rPr>
                            <m:t>𝑤</m:t>
                          </m:r>
                          <m:r>
                            <m:rPr>
                              <m:sty m:val="p"/>
                            </m:rPr>
                            <a:rPr lang="en-GB" sz="2000" b="0" i="1" baseline="-25000" smtClean="0">
                              <a:solidFill>
                                <a:schemeClr val="bg1"/>
                              </a:solidFill>
                              <a:latin typeface="Cambria Math" panose="02040503050406030204" pitchFamily="18" charset="0"/>
                              <a:cs typeface="Times New Roman" panose="02020603050405020304" pitchFamily="18" charset="0"/>
                            </a:rPr>
                            <m:t>i</m:t>
                          </m:r>
                          <m:r>
                            <a:rPr lang="en-GB" sz="2000" i="1" baseline="30000">
                              <a:solidFill>
                                <a:schemeClr val="bg1"/>
                              </a:solidFill>
                              <a:latin typeface="Cambria Math" panose="02040503050406030204" pitchFamily="18" charset="0"/>
                              <a:cs typeface="Times New Roman" panose="02020603050405020304" pitchFamily="18" charset="0"/>
                            </a:rPr>
                            <m:t>2</m:t>
                          </m:r>
                          <m:r>
                            <a:rPr lang="en-GB" sz="2000" i="1">
                              <a:solidFill>
                                <a:schemeClr val="bg1"/>
                              </a:solidFill>
                              <a:latin typeface="Cambria Math" panose="02040503050406030204" pitchFamily="18" charset="0"/>
                              <a:cs typeface="Times New Roman" panose="02020603050405020304" pitchFamily="18" charset="0"/>
                            </a:rPr>
                            <m:t> </m:t>
                          </m:r>
                          <m:r>
                            <a:rPr lang="en-GB" sz="2000" i="1">
                              <a:solidFill>
                                <a:schemeClr val="bg1"/>
                              </a:solidFill>
                              <a:latin typeface="Cambria Math" panose="02040503050406030204" pitchFamily="18" charset="0"/>
                              <a:ea typeface="Cambria Math" panose="02040503050406030204" pitchFamily="18" charset="0"/>
                              <a:cs typeface="Times New Roman" panose="02020603050405020304" pitchFamily="18" charset="0"/>
                            </a:rPr>
                            <m:t>𝜎</m:t>
                          </m:r>
                          <m:r>
                            <m:rPr>
                              <m:sty m:val="p"/>
                            </m:rPr>
                            <a:rPr lang="en-GB" sz="2000" b="0" i="1" baseline="-25000"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i</m:t>
                          </m:r>
                          <m:r>
                            <a:rPr lang="en-GB" sz="2000" i="1" baseline="3000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2</m:t>
                          </m:r>
                        </m:e>
                      </m:nary>
                      <m:r>
                        <a:rPr lang="en-GB" sz="2000" b="0" i="1"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m:t>
                      </m:r>
                      <m:nary>
                        <m:naryPr>
                          <m:chr m:val="∑"/>
                          <m:ctrlPr>
                            <a:rPr lang="en-GB" sz="2000" b="0" i="1"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ctrlPr>
                        </m:naryPr>
                        <m:sub>
                          <m:r>
                            <m:rPr>
                              <m:sty m:val="p"/>
                              <m:brk m:alnAt="23"/>
                            </m:rPr>
                            <a:rPr lang="en-GB" sz="2000" b="0" i="1"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i</m:t>
                          </m:r>
                          <m:r>
                            <a:rPr lang="en-GB" sz="2000" b="0" i="1"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GB" sz="2000" b="0" i="1"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i</m:t>
                          </m:r>
                        </m:sub>
                        <m:sup>
                          <m:r>
                            <m:rPr>
                              <m:sty m:val="p"/>
                            </m:rPr>
                            <a:rPr lang="en-GB" sz="2000" b="0" i="1"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n</m:t>
                          </m:r>
                        </m:sup>
                        <m:e>
                          <m:nary>
                            <m:naryPr>
                              <m:chr m:val="∑"/>
                              <m:ctrlPr>
                                <a:rPr lang="en-GB" sz="2000" i="1">
                                  <a:solidFill>
                                    <a:schemeClr val="bg1"/>
                                  </a:solidFill>
                                  <a:latin typeface="Cambria Math" panose="02040503050406030204" pitchFamily="18" charset="0"/>
                                  <a:ea typeface="Cambria Math" panose="02040503050406030204" pitchFamily="18" charset="0"/>
                                  <a:cs typeface="Times New Roman" panose="02020603050405020304" pitchFamily="18" charset="0"/>
                                </a:rPr>
                              </m:ctrlPr>
                            </m:naryPr>
                            <m:sub>
                              <m:eqArr>
                                <m:eqArrPr>
                                  <m:ctrlPr>
                                    <a:rPr lang="en-GB" sz="2000" i="1">
                                      <a:solidFill>
                                        <a:schemeClr val="bg1"/>
                                      </a:solidFill>
                                      <a:latin typeface="Cambria Math" panose="02040503050406030204" pitchFamily="18" charset="0"/>
                                      <a:ea typeface="Cambria Math" panose="02040503050406030204" pitchFamily="18" charset="0"/>
                                      <a:cs typeface="Times New Roman" panose="02020603050405020304" pitchFamily="18" charset="0"/>
                                    </a:rPr>
                                  </m:ctrlPr>
                                </m:eqArrPr>
                                <m:e>
                                  <m:r>
                                    <m:rPr>
                                      <m:sty m:val="p"/>
                                    </m:rPr>
                                    <a:rPr lang="en-GB" sz="2000" i="1">
                                      <a:solidFill>
                                        <a:schemeClr val="bg1"/>
                                      </a:solidFill>
                                      <a:latin typeface="Cambria Math" panose="02040503050406030204" pitchFamily="18" charset="0"/>
                                      <a:ea typeface="Cambria Math" panose="02040503050406030204" pitchFamily="18" charset="0"/>
                                      <a:cs typeface="Times New Roman" panose="02020603050405020304" pitchFamily="18" charset="0"/>
                                    </a:rPr>
                                    <m:t>j</m:t>
                                  </m:r>
                                  <m:r>
                                    <a:rPr lang="en-GB" sz="2000" i="1">
                                      <a:solidFill>
                                        <a:schemeClr val="bg1"/>
                                      </a:solidFill>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GB" sz="2000" i="1">
                                      <a:solidFill>
                                        <a:schemeClr val="bg1"/>
                                      </a:solidFill>
                                      <a:latin typeface="Cambria Math" panose="02040503050406030204" pitchFamily="18" charset="0"/>
                                      <a:ea typeface="Cambria Math" panose="02040503050406030204" pitchFamily="18" charset="0"/>
                                      <a:cs typeface="Times New Roman" panose="02020603050405020304" pitchFamily="18" charset="0"/>
                                    </a:rPr>
                                    <m:t>i</m:t>
                                  </m:r>
                                </m:e>
                                <m:e>
                                  <m:r>
                                    <m:rPr>
                                      <m:sty m:val="p"/>
                                    </m:rPr>
                                    <a:rPr lang="en-GB" sz="2000" i="1">
                                      <a:solidFill>
                                        <a:schemeClr val="bg1"/>
                                      </a:solidFill>
                                      <a:latin typeface="Cambria Math" panose="02040503050406030204" pitchFamily="18" charset="0"/>
                                      <a:ea typeface="Cambria Math" panose="02040503050406030204" pitchFamily="18" charset="0"/>
                                      <a:cs typeface="Times New Roman" panose="02020603050405020304" pitchFamily="18" charset="0"/>
                                    </a:rPr>
                                    <m:t>i</m:t>
                                  </m:r>
                                  <m:r>
                                    <a:rPr lang="en-GB" sz="2000" i="1">
                                      <a:solidFill>
                                        <a:schemeClr val="bg1"/>
                                      </a:solidFill>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GB" sz="2000" i="1">
                                      <a:solidFill>
                                        <a:schemeClr val="bg1"/>
                                      </a:solidFill>
                                      <a:latin typeface="Cambria Math" panose="02040503050406030204" pitchFamily="18" charset="0"/>
                                      <a:ea typeface="Cambria Math" panose="02040503050406030204" pitchFamily="18" charset="0"/>
                                      <a:cs typeface="Times New Roman" panose="02020603050405020304" pitchFamily="18" charset="0"/>
                                    </a:rPr>
                                    <m:t>j</m:t>
                                  </m:r>
                                </m:e>
                              </m:eqArr>
                            </m:sub>
                            <m:sup>
                              <m:r>
                                <m:rPr>
                                  <m:sty m:val="p"/>
                                </m:rPr>
                                <a:rPr lang="en-GB" sz="2000" i="1">
                                  <a:solidFill>
                                    <a:schemeClr val="bg1"/>
                                  </a:solidFill>
                                  <a:latin typeface="Cambria Math" panose="02040503050406030204" pitchFamily="18" charset="0"/>
                                  <a:ea typeface="Cambria Math" panose="02040503050406030204" pitchFamily="18" charset="0"/>
                                  <a:cs typeface="Times New Roman" panose="02020603050405020304" pitchFamily="18" charset="0"/>
                                </a:rPr>
                                <m:t>n</m:t>
                              </m:r>
                            </m:sup>
                            <m:e>
                              <m:r>
                                <a:rPr lang="en-GB" sz="2000" i="1">
                                  <a:solidFill>
                                    <a:schemeClr val="bg1"/>
                                  </a:solidFill>
                                  <a:latin typeface="Cambria Math" panose="02040503050406030204" pitchFamily="18" charset="0"/>
                                  <a:cs typeface="Times New Roman" panose="02020603050405020304" pitchFamily="18" charset="0"/>
                                </a:rPr>
                                <m:t>𝑤</m:t>
                              </m:r>
                              <m:r>
                                <m:rPr>
                                  <m:sty m:val="p"/>
                                </m:rPr>
                                <a:rPr lang="en-GB" sz="2000" b="0" i="1" baseline="-25000" smtClean="0">
                                  <a:solidFill>
                                    <a:schemeClr val="bg1"/>
                                  </a:solidFill>
                                  <a:latin typeface="Cambria Math" panose="02040503050406030204" pitchFamily="18" charset="0"/>
                                  <a:cs typeface="Times New Roman" panose="02020603050405020304" pitchFamily="18" charset="0"/>
                                </a:rPr>
                                <m:t>i</m:t>
                              </m:r>
                              <m:r>
                                <a:rPr lang="en-GB" sz="2000" i="1">
                                  <a:solidFill>
                                    <a:schemeClr val="bg1"/>
                                  </a:solidFill>
                                  <a:latin typeface="Cambria Math" panose="02040503050406030204" pitchFamily="18" charset="0"/>
                                  <a:cs typeface="Times New Roman" panose="02020603050405020304" pitchFamily="18" charset="0"/>
                                </a:rPr>
                                <m:t> </m:t>
                              </m:r>
                              <m:r>
                                <m:rPr>
                                  <m:sty m:val="p"/>
                                </m:rPr>
                                <a:rPr lang="en-GB" sz="2000" b="0" i="1" smtClean="0">
                                  <a:solidFill>
                                    <a:schemeClr val="bg1"/>
                                  </a:solidFill>
                                  <a:latin typeface="Cambria Math" panose="02040503050406030204" pitchFamily="18" charset="0"/>
                                  <a:cs typeface="Times New Roman" panose="02020603050405020304" pitchFamily="18" charset="0"/>
                                </a:rPr>
                                <m:t>w</m:t>
                              </m:r>
                              <m:r>
                                <m:rPr>
                                  <m:sty m:val="p"/>
                                </m:rPr>
                                <a:rPr lang="en-GB" sz="2000" b="0" i="1" baseline="-25000" smtClean="0">
                                  <a:solidFill>
                                    <a:schemeClr val="bg1"/>
                                  </a:solidFill>
                                  <a:latin typeface="Cambria Math" panose="02040503050406030204" pitchFamily="18" charset="0"/>
                                  <a:cs typeface="Times New Roman" panose="02020603050405020304" pitchFamily="18" charset="0"/>
                                </a:rPr>
                                <m:t>j</m:t>
                              </m:r>
                              <m:r>
                                <a:rPr lang="en-GB" sz="2000" i="1"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𝜌</m:t>
                              </m:r>
                              <m:r>
                                <m:rPr>
                                  <m:sty m:val="p"/>
                                </m:rPr>
                                <a:rPr lang="en-GB" sz="2000" b="0" i="1" baseline="-25000"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ij</m:t>
                              </m:r>
                            </m:e>
                          </m:nary>
                        </m:e>
                      </m:nary>
                      <m:r>
                        <a:rPr lang="en-GB" sz="2000" b="0" i="1"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𝜎</m:t>
                      </m:r>
                      <m:r>
                        <m:rPr>
                          <m:sty m:val="p"/>
                        </m:rPr>
                        <a:rPr lang="en-GB" sz="2000" b="0" i="1" baseline="-25000"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i</m:t>
                      </m:r>
                      <m:r>
                        <a:rPr lang="en-GB" sz="2000" b="0" i="1"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𝜎</m:t>
                      </m:r>
                      <m:r>
                        <m:rPr>
                          <m:sty m:val="p"/>
                        </m:rPr>
                        <a:rPr lang="en-GB" sz="2000" b="0" i="1" baseline="-25000"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j</m:t>
                      </m:r>
                    </m:oMath>
                  </m:oMathPara>
                </a14:m>
                <a:endParaRPr lang="en-GB" sz="2000" baseline="-25000" dirty="0">
                  <a:solidFill>
                    <a:srgbClr val="FF0000"/>
                  </a:solidFill>
                  <a:latin typeface="Times New Roman" panose="02020603050405020304" pitchFamily="18" charset="0"/>
                  <a:cs typeface="Times New Roman" panose="02020603050405020304" pitchFamily="18" charset="0"/>
                </a:endParaRPr>
              </a:p>
            </p:txBody>
          </p:sp>
        </mc:Choice>
        <mc:Fallback xmlns="">
          <p:sp>
            <p:nvSpPr>
              <p:cNvPr id="22" name="TextBox 21">
                <a:extLst>
                  <a:ext uri="{FF2B5EF4-FFF2-40B4-BE49-F238E27FC236}">
                    <a16:creationId xmlns:a16="http://schemas.microsoft.com/office/drawing/2014/main" id="{C5E18111-8D1B-2E22-74F7-D4BBBD144D88}"/>
                  </a:ext>
                </a:extLst>
              </p:cNvPr>
              <p:cNvSpPr txBox="1">
                <a:spLocks noRot="1" noChangeAspect="1" noMove="1" noResize="1" noEditPoints="1" noAdjustHandles="1" noChangeArrowheads="1" noChangeShapeType="1" noTextEdit="1"/>
              </p:cNvSpPr>
              <p:nvPr/>
            </p:nvSpPr>
            <p:spPr>
              <a:xfrm>
                <a:off x="3351195" y="4513608"/>
                <a:ext cx="4312370" cy="1190967"/>
              </a:xfrm>
              <a:prstGeom prst="rect">
                <a:avLst/>
              </a:prstGeom>
              <a:blipFill>
                <a:blip r:embed="rId6"/>
                <a:stretch>
                  <a:fillRect/>
                </a:stretch>
              </a:blipFill>
            </p:spPr>
            <p:txBody>
              <a:bodyPr/>
              <a:lstStyle/>
              <a:p>
                <a:r>
                  <a:rPr lang="en-GB">
                    <a:noFill/>
                  </a:rPr>
                  <a:t> </a:t>
                </a:r>
              </a:p>
            </p:txBody>
          </p:sp>
        </mc:Fallback>
      </mc:AlternateContent>
      <p:sp>
        <p:nvSpPr>
          <p:cNvPr id="23" name="TextBox 22">
            <a:extLst>
              <a:ext uri="{FF2B5EF4-FFF2-40B4-BE49-F238E27FC236}">
                <a16:creationId xmlns:a16="http://schemas.microsoft.com/office/drawing/2014/main" id="{3C01D076-BD43-DEF8-7B44-B2EBE1673CCF}"/>
              </a:ext>
            </a:extLst>
          </p:cNvPr>
          <p:cNvSpPr txBox="1"/>
          <p:nvPr/>
        </p:nvSpPr>
        <p:spPr>
          <a:xfrm>
            <a:off x="1201263" y="4849689"/>
            <a:ext cx="2289631" cy="646331"/>
          </a:xfrm>
          <a:prstGeom prst="rect">
            <a:avLst/>
          </a:prstGeom>
          <a:noFill/>
        </p:spPr>
        <p:txBody>
          <a:bodyPr wrap="square" rtlCol="0">
            <a:spAutoFit/>
          </a:bodyPr>
          <a:lstStyle/>
          <a:p>
            <a:pPr lvl="0"/>
            <a:r>
              <a:rPr lang="en-GB" b="1" kern="100" dirty="0">
                <a:ea typeface="Aptos" panose="020B0004020202020204" pitchFamily="34" charset="0"/>
                <a:cs typeface="Times New Roman" panose="02020603050405020304" pitchFamily="18" charset="0"/>
              </a:rPr>
              <a:t>Portfolio Variance</a:t>
            </a:r>
          </a:p>
          <a:p>
            <a:pPr lvl="0"/>
            <a:r>
              <a:rPr lang="en-GB" b="1" i="1" kern="100" dirty="0">
                <a:latin typeface="Times New Roman" panose="02020603050405020304" pitchFamily="18" charset="0"/>
                <a:ea typeface="Aptos" panose="020B0004020202020204" pitchFamily="34" charset="0"/>
                <a:cs typeface="Times New Roman" panose="02020603050405020304" pitchFamily="18" charset="0"/>
              </a:rPr>
              <a:t>n</a:t>
            </a:r>
            <a:r>
              <a:rPr lang="en-GB" b="1" kern="100" dirty="0">
                <a:ea typeface="Aptos" panose="020B0004020202020204" pitchFamily="34" charset="0"/>
                <a:cs typeface="Times New Roman" panose="02020603050405020304" pitchFamily="18" charset="0"/>
              </a:rPr>
              <a:t> Assets </a:t>
            </a:r>
          </a:p>
        </p:txBody>
      </p: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4431ED5E-B8BD-00E6-5AC5-2068A801601D}"/>
                  </a:ext>
                </a:extLst>
              </p:cNvPr>
              <p:cNvSpPr txBox="1"/>
              <p:nvPr/>
            </p:nvSpPr>
            <p:spPr>
              <a:xfrm>
                <a:off x="1269999" y="1871671"/>
                <a:ext cx="10614025" cy="369332"/>
              </a:xfrm>
              <a:prstGeom prst="rect">
                <a:avLst/>
              </a:prstGeom>
              <a:noFill/>
            </p:spPr>
            <p:txBody>
              <a:bodyPr wrap="square" rtlCol="0">
                <a:spAutoFit/>
              </a:bodyPr>
              <a:lstStyle/>
              <a:p>
                <a:pPr lvl="0"/>
                <a14:m>
                  <m:oMathPara xmlns:m="http://schemas.openxmlformats.org/officeDocument/2006/math">
                    <m:oMathParaPr>
                      <m:jc m:val="left"/>
                    </m:oMathParaPr>
                    <m:oMath xmlns:m="http://schemas.openxmlformats.org/officeDocument/2006/math">
                      <m:r>
                        <a:rPr lang="en-GB" sz="1800" b="1" i="1" kern="100" smtClean="0">
                          <a:effectLst/>
                          <a:latin typeface="Cambria Math" panose="02040503050406030204" pitchFamily="18" charset="0"/>
                          <a:cs typeface="Times New Roman" panose="02020603050405020304" pitchFamily="18" charset="0"/>
                        </a:rPr>
                        <m:t>𝑷𝒐𝒓𝒕𝒇𝒐𝒍𝒊𝒐</m:t>
                      </m:r>
                      <m:r>
                        <a:rPr lang="en-GB" sz="1800" b="1" i="1" kern="100" smtClean="0">
                          <a:effectLst/>
                          <a:latin typeface="Cambria Math" panose="02040503050406030204" pitchFamily="18" charset="0"/>
                          <a:cs typeface="Times New Roman" panose="02020603050405020304" pitchFamily="18" charset="0"/>
                        </a:rPr>
                        <m:t> </m:t>
                      </m:r>
                      <m:r>
                        <a:rPr lang="en-GB" sz="1800" b="1" i="1" kern="100" smtClean="0">
                          <a:effectLst/>
                          <a:latin typeface="Cambria Math" panose="02040503050406030204" pitchFamily="18" charset="0"/>
                          <a:cs typeface="Times New Roman" panose="02020603050405020304" pitchFamily="18" charset="0"/>
                        </a:rPr>
                        <m:t>𝑹𝒊𝒔𝒌</m:t>
                      </m:r>
                      <m:r>
                        <a:rPr lang="en-GB" sz="1800" b="1" i="1" kern="100" smtClean="0">
                          <a:effectLst/>
                          <a:latin typeface="Cambria Math" panose="02040503050406030204" pitchFamily="18" charset="0"/>
                          <a:cs typeface="Times New Roman" panose="02020603050405020304" pitchFamily="18" charset="0"/>
                        </a:rPr>
                        <m:t> &amp; </m:t>
                      </m:r>
                      <m:r>
                        <a:rPr lang="en-GB" sz="1800" b="1" i="1" kern="100" smtClean="0">
                          <a:effectLst/>
                          <a:latin typeface="Cambria Math" panose="02040503050406030204" pitchFamily="18" charset="0"/>
                          <a:cs typeface="Times New Roman" panose="02020603050405020304" pitchFamily="18" charset="0"/>
                        </a:rPr>
                        <m:t>𝑹𝒆𝒕𝒖𝒓𝒏</m:t>
                      </m:r>
                      <m:r>
                        <a:rPr lang="en-GB" sz="1800" b="1" i="1" kern="100" smtClean="0">
                          <a:effectLst/>
                          <a:latin typeface="Cambria Math" panose="02040503050406030204" pitchFamily="18" charset="0"/>
                          <a:cs typeface="Times New Roman" panose="02020603050405020304" pitchFamily="18" charset="0"/>
                        </a:rPr>
                        <m:t> </m:t>
                      </m:r>
                      <m:r>
                        <a:rPr lang="en-GB" sz="1800" b="1" i="1" kern="100" smtClean="0">
                          <a:effectLst/>
                          <a:latin typeface="Cambria Math" panose="02040503050406030204" pitchFamily="18" charset="0"/>
                          <a:cs typeface="Times New Roman" panose="02020603050405020304" pitchFamily="18" charset="0"/>
                        </a:rPr>
                        <m:t>𝑭𝒐𝒓𝒎𝒖𝒍𝒂𝒔</m:t>
                      </m:r>
                      <m:r>
                        <a:rPr lang="en-GB" sz="1800" b="1" i="1" kern="100" smtClean="0">
                          <a:effectLst/>
                          <a:latin typeface="Cambria Math" panose="02040503050406030204" pitchFamily="18" charset="0"/>
                          <a:cs typeface="Times New Roman" panose="02020603050405020304" pitchFamily="18" charset="0"/>
                        </a:rPr>
                        <m:t> (</m:t>
                      </m:r>
                      <m:r>
                        <m:rPr>
                          <m:sty m:val="p"/>
                        </m:rPr>
                        <a:rPr lang="en-GB" sz="1800" b="1" i="1" kern="100" smtClean="0">
                          <a:effectLst/>
                          <a:latin typeface="Cambria Math" panose="02040503050406030204" pitchFamily="18" charset="0"/>
                          <a:cs typeface="Times New Roman" panose="02020603050405020304" pitchFamily="18" charset="0"/>
                        </a:rPr>
                        <m:t>continued</m:t>
                      </m:r>
                      <m:r>
                        <a:rPr lang="en-GB" sz="1800" b="1" i="1" kern="100" smtClean="0">
                          <a:effectLst/>
                          <a:latin typeface="Cambria Math" panose="02040503050406030204" pitchFamily="18" charset="0"/>
                          <a:cs typeface="Times New Roman" panose="02020603050405020304" pitchFamily="18" charset="0"/>
                        </a:rPr>
                        <m:t>)</m:t>
                      </m:r>
                    </m:oMath>
                  </m:oMathPara>
                </a14:m>
                <a:endParaRPr lang="en-GB" sz="1800" i="1" kern="100" dirty="0">
                  <a:effectLst/>
                  <a:latin typeface="Calibri" panose="020F0502020204030204" pitchFamily="34" charset="0"/>
                  <a:ea typeface="Aptos" panose="020B0004020202020204" pitchFamily="34" charset="0"/>
                  <a:cs typeface="Times New Roman" panose="02020603050405020304" pitchFamily="18" charset="0"/>
                </a:endParaRPr>
              </a:p>
            </p:txBody>
          </p:sp>
        </mc:Choice>
        <mc:Fallback xmlns="">
          <p:sp>
            <p:nvSpPr>
              <p:cNvPr id="24" name="TextBox 23">
                <a:extLst>
                  <a:ext uri="{FF2B5EF4-FFF2-40B4-BE49-F238E27FC236}">
                    <a16:creationId xmlns:a16="http://schemas.microsoft.com/office/drawing/2014/main" id="{4431ED5E-B8BD-00E6-5AC5-2068A801601D}"/>
                  </a:ext>
                </a:extLst>
              </p:cNvPr>
              <p:cNvSpPr txBox="1">
                <a:spLocks noRot="1" noChangeAspect="1" noMove="1" noResize="1" noEditPoints="1" noAdjustHandles="1" noChangeArrowheads="1" noChangeShapeType="1" noTextEdit="1"/>
              </p:cNvSpPr>
              <p:nvPr/>
            </p:nvSpPr>
            <p:spPr>
              <a:xfrm>
                <a:off x="1269999" y="1871671"/>
                <a:ext cx="10614025" cy="369332"/>
              </a:xfrm>
              <a:prstGeom prst="rect">
                <a:avLst/>
              </a:prstGeom>
              <a:blipFill>
                <a:blip r:embed="rId7"/>
                <a:stretch>
                  <a:fillRect l="-172" b="-13115"/>
                </a:stretch>
              </a:blipFill>
            </p:spPr>
            <p:txBody>
              <a:bodyPr/>
              <a:lstStyle/>
              <a:p>
                <a:r>
                  <a:rPr lang="en-GB">
                    <a:noFill/>
                  </a:rPr>
                  <a:t> </a:t>
                </a:r>
              </a:p>
            </p:txBody>
          </p:sp>
        </mc:Fallback>
      </mc:AlternateContent>
      <p:sp>
        <p:nvSpPr>
          <p:cNvPr id="2" name="TextBox 1">
            <a:extLst>
              <a:ext uri="{FF2B5EF4-FFF2-40B4-BE49-F238E27FC236}">
                <a16:creationId xmlns:a16="http://schemas.microsoft.com/office/drawing/2014/main" id="{CD8991D2-5B08-8469-6ADA-210CA0E399F7}"/>
              </a:ext>
            </a:extLst>
          </p:cNvPr>
          <p:cNvSpPr txBox="1"/>
          <p:nvPr/>
        </p:nvSpPr>
        <p:spPr>
          <a:xfrm>
            <a:off x="1269999" y="6127352"/>
            <a:ext cx="8855160" cy="615553"/>
          </a:xfrm>
          <a:prstGeom prst="rect">
            <a:avLst/>
          </a:prstGeom>
          <a:noFill/>
        </p:spPr>
        <p:txBody>
          <a:bodyPr wrap="square" rtlCol="0">
            <a:spAutoFit/>
          </a:bodyPr>
          <a:lstStyle/>
          <a:p>
            <a:r>
              <a:rPr lang="en-GB" sz="1600" i="1" dirty="0"/>
              <a:t>Scottish Registered Charity No. </a:t>
            </a:r>
            <a:r>
              <a:rPr lang="en-GB" sz="1600" dirty="0"/>
              <a:t>SC054318 | For Educational Purposes Only</a:t>
            </a:r>
            <a:endParaRPr lang="en-GB" sz="1600" i="1" dirty="0"/>
          </a:p>
          <a:p>
            <a:endParaRPr lang="en-GB" dirty="0"/>
          </a:p>
        </p:txBody>
      </p:sp>
    </p:spTree>
    <p:extLst>
      <p:ext uri="{BB962C8B-B14F-4D97-AF65-F5344CB8AC3E}">
        <p14:creationId xmlns:p14="http://schemas.microsoft.com/office/powerpoint/2010/main" val="9650937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342A89-A3C6-5370-4146-38F0BB5FC0A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30AE1BB-8C3D-2465-1936-92A2B2ECEE9E}"/>
              </a:ext>
            </a:extLst>
          </p:cNvPr>
          <p:cNvSpPr/>
          <p:nvPr/>
        </p:nvSpPr>
        <p:spPr>
          <a:xfrm>
            <a:off x="4044848" y="3416951"/>
            <a:ext cx="4822371" cy="600773"/>
          </a:xfrm>
          <a:prstGeom prst="rect">
            <a:avLst/>
          </a:prstGeom>
          <a:solidFill>
            <a:srgbClr val="103A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B0170F4-902B-F18A-294B-0A2DEE46D945}"/>
              </a:ext>
            </a:extLst>
          </p:cNvPr>
          <p:cNvSpPr/>
          <p:nvPr/>
        </p:nvSpPr>
        <p:spPr>
          <a:xfrm>
            <a:off x="0" y="0"/>
            <a:ext cx="990600" cy="6858000"/>
          </a:xfrm>
          <a:prstGeom prst="rect">
            <a:avLst/>
          </a:prstGeom>
          <a:solidFill>
            <a:srgbClr val="103A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 name="Straight Connector 9">
            <a:extLst>
              <a:ext uri="{FF2B5EF4-FFF2-40B4-BE49-F238E27FC236}">
                <a16:creationId xmlns:a16="http://schemas.microsoft.com/office/drawing/2014/main" id="{22AB715C-DBA4-7449-96B7-A409F5EEA184}"/>
              </a:ext>
            </a:extLst>
          </p:cNvPr>
          <p:cNvCxnSpPr>
            <a:cxnSpLocks/>
          </p:cNvCxnSpPr>
          <p:nvPr/>
        </p:nvCxnSpPr>
        <p:spPr>
          <a:xfrm>
            <a:off x="1270000" y="730648"/>
            <a:ext cx="10614025" cy="0"/>
          </a:xfrm>
          <a:prstGeom prst="line">
            <a:avLst/>
          </a:prstGeom>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8218ADE6-A76F-D9B2-2027-EC3070769D3C}"/>
              </a:ext>
            </a:extLst>
          </p:cNvPr>
          <p:cNvSpPr txBox="1"/>
          <p:nvPr/>
        </p:nvSpPr>
        <p:spPr>
          <a:xfrm>
            <a:off x="10951397" y="6127352"/>
            <a:ext cx="923651" cy="369332"/>
          </a:xfrm>
          <a:prstGeom prst="rect">
            <a:avLst/>
          </a:prstGeom>
          <a:noFill/>
        </p:spPr>
        <p:txBody>
          <a:bodyPr wrap="none" rtlCol="0">
            <a:spAutoFit/>
          </a:bodyPr>
          <a:lstStyle/>
          <a:p>
            <a:r>
              <a:rPr lang="en-GB" dirty="0">
                <a:latin typeface="Times New Roman" panose="02020603050405020304" pitchFamily="18" charset="0"/>
                <a:cs typeface="Times New Roman" panose="02020603050405020304" pitchFamily="18" charset="0"/>
              </a:rPr>
              <a:t>ERG | 8</a:t>
            </a:r>
          </a:p>
        </p:txBody>
      </p:sp>
      <p:sp>
        <p:nvSpPr>
          <p:cNvPr id="26" name="TextBox 25">
            <a:extLst>
              <a:ext uri="{FF2B5EF4-FFF2-40B4-BE49-F238E27FC236}">
                <a16:creationId xmlns:a16="http://schemas.microsoft.com/office/drawing/2014/main" id="{BAD8BFA0-55C1-CE84-02FF-9DD018F56EA9}"/>
              </a:ext>
            </a:extLst>
          </p:cNvPr>
          <p:cNvSpPr txBox="1"/>
          <p:nvPr/>
        </p:nvSpPr>
        <p:spPr>
          <a:xfrm>
            <a:off x="1270000" y="997820"/>
            <a:ext cx="5186035" cy="646331"/>
          </a:xfrm>
          <a:prstGeom prst="rect">
            <a:avLst/>
          </a:prstGeom>
          <a:noFill/>
        </p:spPr>
        <p:txBody>
          <a:bodyPr wrap="none" rtlCol="0">
            <a:spAutoFit/>
          </a:bodyPr>
          <a:lstStyle/>
          <a:p>
            <a:r>
              <a:rPr lang="en-GB" sz="3600" b="1" i="1" dirty="0">
                <a:latin typeface="Times New Roman" pitchFamily="18"/>
                <a:cs typeface="Times New Roman" pitchFamily="18"/>
              </a:rPr>
              <a:t>2-Asset Portfolio Example</a:t>
            </a:r>
          </a:p>
        </p:txBody>
      </p:sp>
      <p:sp>
        <p:nvSpPr>
          <p:cNvPr id="27" name="TextBox 26">
            <a:extLst>
              <a:ext uri="{FF2B5EF4-FFF2-40B4-BE49-F238E27FC236}">
                <a16:creationId xmlns:a16="http://schemas.microsoft.com/office/drawing/2014/main" id="{65E03BA7-248A-EA3C-A564-2166BFEF8315}"/>
              </a:ext>
            </a:extLst>
          </p:cNvPr>
          <p:cNvSpPr txBox="1"/>
          <p:nvPr/>
        </p:nvSpPr>
        <p:spPr>
          <a:xfrm>
            <a:off x="1172028" y="346009"/>
            <a:ext cx="5321300" cy="338554"/>
          </a:xfrm>
          <a:prstGeom prst="rect">
            <a:avLst/>
          </a:prstGeom>
          <a:noFill/>
        </p:spPr>
        <p:txBody>
          <a:bodyPr wrap="square" rtlCol="0">
            <a:spAutoFit/>
          </a:bodyPr>
          <a:lstStyle/>
          <a:p>
            <a:r>
              <a:rPr lang="en-GB" sz="1600" dirty="0">
                <a:solidFill>
                  <a:schemeClr val="tx1">
                    <a:lumMod val="95000"/>
                    <a:lumOff val="5000"/>
                  </a:schemeClr>
                </a:solidFill>
                <a:latin typeface="Times New Roman" panose="02020603050405020304" pitchFamily="18" charset="0"/>
                <a:cs typeface="Times New Roman" panose="02020603050405020304" pitchFamily="18" charset="0"/>
              </a:rPr>
              <a:t>Elphinstone Research Group</a:t>
            </a:r>
          </a:p>
        </p:txBody>
      </p:sp>
      <p:sp>
        <p:nvSpPr>
          <p:cNvPr id="14" name="TextBox 13">
            <a:extLst>
              <a:ext uri="{FF2B5EF4-FFF2-40B4-BE49-F238E27FC236}">
                <a16:creationId xmlns:a16="http://schemas.microsoft.com/office/drawing/2014/main" id="{38AEF43D-C450-70DD-F90E-F4CB12519A1B}"/>
              </a:ext>
            </a:extLst>
          </p:cNvPr>
          <p:cNvSpPr txBox="1"/>
          <p:nvPr/>
        </p:nvSpPr>
        <p:spPr>
          <a:xfrm>
            <a:off x="1269999" y="1848580"/>
            <a:ext cx="4434115" cy="646331"/>
          </a:xfrm>
          <a:prstGeom prst="rect">
            <a:avLst/>
          </a:prstGeom>
          <a:noFill/>
        </p:spPr>
        <p:txBody>
          <a:bodyPr wrap="square">
            <a:spAutoFit/>
          </a:bodyPr>
          <a:lstStyle/>
          <a:p>
            <a:pPr lvl="0" algn="ctr"/>
            <a:r>
              <a:rPr lang="en-GB" b="1" kern="100" dirty="0">
                <a:latin typeface="Calibri" panose="020F0502020204030204" pitchFamily="34" charset="0"/>
                <a:ea typeface="Aptos" panose="020B0004020202020204" pitchFamily="34" charset="0"/>
                <a:cs typeface="Times New Roman" panose="02020603050405020304" pitchFamily="18" charset="0"/>
              </a:rPr>
              <a:t>Asset 1 </a:t>
            </a:r>
            <a:r>
              <a:rPr lang="en-GB" kern="100" dirty="0">
                <a:latin typeface="Times New Roman" panose="02020603050405020304" pitchFamily="18" charset="0"/>
                <a:ea typeface="Aptos" panose="020B0004020202020204" pitchFamily="34" charset="0"/>
                <a:cs typeface="Times New Roman" panose="02020603050405020304" pitchFamily="18" charset="0"/>
              </a:rPr>
              <a:t>(Bond): </a:t>
            </a:r>
          </a:p>
          <a:p>
            <a:pPr lvl="0"/>
            <a:r>
              <a:rPr lang="en-GB" kern="100" dirty="0">
                <a:latin typeface="Times New Roman" panose="02020603050405020304" pitchFamily="18" charset="0"/>
                <a:ea typeface="Aptos" panose="020B0004020202020204" pitchFamily="34" charset="0"/>
                <a:cs typeface="Times New Roman" panose="02020603050405020304" pitchFamily="18" charset="0"/>
              </a:rPr>
              <a:t>w</a:t>
            </a:r>
            <a:r>
              <a:rPr lang="en-GB" kern="100" baseline="-25000" dirty="0">
                <a:latin typeface="Times New Roman" panose="02020603050405020304" pitchFamily="18" charset="0"/>
                <a:ea typeface="Aptos" panose="020B0004020202020204" pitchFamily="34" charset="0"/>
                <a:cs typeface="Times New Roman" panose="02020603050405020304" pitchFamily="18" charset="0"/>
              </a:rPr>
              <a:t>1</a:t>
            </a:r>
            <a:r>
              <a:rPr lang="en-GB" kern="100" dirty="0">
                <a:latin typeface="Times New Roman" panose="02020603050405020304" pitchFamily="18" charset="0"/>
                <a:ea typeface="Aptos" panose="020B0004020202020204" pitchFamily="34" charset="0"/>
                <a:cs typeface="Times New Roman" panose="02020603050405020304" pitchFamily="18" charset="0"/>
              </a:rPr>
              <a:t> = 0.5, E(R</a:t>
            </a:r>
            <a:r>
              <a:rPr lang="en-GB" kern="100" baseline="-25000" dirty="0">
                <a:latin typeface="Times New Roman" panose="02020603050405020304" pitchFamily="18" charset="0"/>
                <a:ea typeface="Aptos" panose="020B0004020202020204" pitchFamily="34" charset="0"/>
                <a:cs typeface="Times New Roman" panose="02020603050405020304" pitchFamily="18" charset="0"/>
              </a:rPr>
              <a:t>1</a:t>
            </a:r>
            <a:r>
              <a:rPr lang="en-GB" kern="100" dirty="0">
                <a:latin typeface="Times New Roman" panose="02020603050405020304" pitchFamily="18" charset="0"/>
                <a:ea typeface="Aptos" panose="020B0004020202020204" pitchFamily="34" charset="0"/>
                <a:cs typeface="Times New Roman" panose="02020603050405020304" pitchFamily="18" charset="0"/>
              </a:rPr>
              <a:t>)= 0.04 (4%), </a:t>
            </a:r>
            <a:r>
              <a:rPr lang="el-GR" kern="100" dirty="0">
                <a:latin typeface="Times New Roman" panose="02020603050405020304" pitchFamily="18" charset="0"/>
                <a:ea typeface="Cambria Math" panose="02040503050406030204" pitchFamily="18" charset="0"/>
                <a:cs typeface="Times New Roman" panose="02020603050405020304" pitchFamily="18" charset="0"/>
              </a:rPr>
              <a:t>σ</a:t>
            </a:r>
            <a:r>
              <a:rPr lang="en-GB" kern="100" baseline="-25000" dirty="0">
                <a:latin typeface="Times New Roman" panose="02020603050405020304" pitchFamily="18" charset="0"/>
                <a:ea typeface="Cambria Math" panose="02040503050406030204" pitchFamily="18" charset="0"/>
                <a:cs typeface="Times New Roman" panose="02020603050405020304" pitchFamily="18" charset="0"/>
              </a:rPr>
              <a:t>1</a:t>
            </a:r>
            <a:r>
              <a:rPr lang="en-GB" kern="100" dirty="0">
                <a:latin typeface="Times New Roman" panose="02020603050405020304" pitchFamily="18" charset="0"/>
                <a:ea typeface="Cambria Math" panose="02040503050406030204" pitchFamily="18" charset="0"/>
                <a:cs typeface="Times New Roman" panose="02020603050405020304" pitchFamily="18" charset="0"/>
              </a:rPr>
              <a:t> </a:t>
            </a:r>
            <a:r>
              <a:rPr lang="en-GB" kern="100" dirty="0">
                <a:latin typeface="Times New Roman" panose="02020603050405020304" pitchFamily="18" charset="0"/>
                <a:ea typeface="Aptos" panose="020B0004020202020204" pitchFamily="34" charset="0"/>
                <a:cs typeface="Times New Roman" panose="02020603050405020304" pitchFamily="18" charset="0"/>
              </a:rPr>
              <a:t>= 0.05 (5%)</a:t>
            </a:r>
          </a:p>
        </p:txBody>
      </p:sp>
      <p:sp>
        <p:nvSpPr>
          <p:cNvPr id="16" name="TextBox 15">
            <a:extLst>
              <a:ext uri="{FF2B5EF4-FFF2-40B4-BE49-F238E27FC236}">
                <a16:creationId xmlns:a16="http://schemas.microsoft.com/office/drawing/2014/main" id="{F0A9BEDE-A8FD-D4E1-0585-6D30D3877C22}"/>
              </a:ext>
            </a:extLst>
          </p:cNvPr>
          <p:cNvSpPr txBox="1"/>
          <p:nvPr/>
        </p:nvSpPr>
        <p:spPr>
          <a:xfrm>
            <a:off x="6607630" y="1800793"/>
            <a:ext cx="4673602" cy="646331"/>
          </a:xfrm>
          <a:prstGeom prst="rect">
            <a:avLst/>
          </a:prstGeom>
          <a:noFill/>
        </p:spPr>
        <p:txBody>
          <a:bodyPr wrap="square">
            <a:spAutoFit/>
          </a:bodyPr>
          <a:lstStyle/>
          <a:p>
            <a:pPr lvl="0" algn="ctr"/>
            <a:r>
              <a:rPr lang="en-GB" b="1" kern="100" dirty="0">
                <a:latin typeface="Calibri" panose="020F0502020204030204" pitchFamily="34" charset="0"/>
                <a:ea typeface="Aptos" panose="020B0004020202020204" pitchFamily="34" charset="0"/>
                <a:cs typeface="Times New Roman" panose="02020603050405020304" pitchFamily="18" charset="0"/>
              </a:rPr>
              <a:t>Asset 2 </a:t>
            </a:r>
            <a:r>
              <a:rPr lang="en-GB" kern="100" dirty="0">
                <a:latin typeface="Times New Roman" panose="02020603050405020304" pitchFamily="18" charset="0"/>
                <a:ea typeface="Aptos" panose="020B0004020202020204" pitchFamily="34" charset="0"/>
                <a:cs typeface="Times New Roman" panose="02020603050405020304" pitchFamily="18" charset="0"/>
              </a:rPr>
              <a:t>(Stock): </a:t>
            </a:r>
          </a:p>
          <a:p>
            <a:pPr lvl="0"/>
            <a:r>
              <a:rPr lang="en-GB" kern="100" dirty="0">
                <a:latin typeface="Times New Roman" panose="02020603050405020304" pitchFamily="18" charset="0"/>
                <a:ea typeface="Aptos" panose="020B0004020202020204" pitchFamily="34" charset="0"/>
                <a:cs typeface="Times New Roman" panose="02020603050405020304" pitchFamily="18" charset="0"/>
              </a:rPr>
              <a:t>w</a:t>
            </a:r>
            <a:r>
              <a:rPr lang="en-GB" kern="100" baseline="-25000" dirty="0">
                <a:latin typeface="Times New Roman" panose="02020603050405020304" pitchFamily="18" charset="0"/>
                <a:ea typeface="Aptos" panose="020B0004020202020204" pitchFamily="34" charset="0"/>
                <a:cs typeface="Times New Roman" panose="02020603050405020304" pitchFamily="18" charset="0"/>
              </a:rPr>
              <a:t>2</a:t>
            </a:r>
            <a:r>
              <a:rPr lang="en-GB" kern="100" dirty="0">
                <a:latin typeface="Times New Roman" panose="02020603050405020304" pitchFamily="18" charset="0"/>
                <a:ea typeface="Aptos" panose="020B0004020202020204" pitchFamily="34" charset="0"/>
                <a:cs typeface="Times New Roman" panose="02020603050405020304" pitchFamily="18" charset="0"/>
              </a:rPr>
              <a:t> = … , E(R</a:t>
            </a:r>
            <a:r>
              <a:rPr lang="en-GB" kern="100" baseline="-25000" dirty="0">
                <a:latin typeface="Times New Roman" panose="02020603050405020304" pitchFamily="18" charset="0"/>
                <a:ea typeface="Aptos" panose="020B0004020202020204" pitchFamily="34" charset="0"/>
                <a:cs typeface="Times New Roman" panose="02020603050405020304" pitchFamily="18" charset="0"/>
              </a:rPr>
              <a:t>2</a:t>
            </a:r>
            <a:r>
              <a:rPr lang="en-GB" kern="100" dirty="0">
                <a:latin typeface="Times New Roman" panose="02020603050405020304" pitchFamily="18" charset="0"/>
                <a:ea typeface="Aptos" panose="020B0004020202020204" pitchFamily="34" charset="0"/>
                <a:cs typeface="Times New Roman" panose="02020603050405020304" pitchFamily="18" charset="0"/>
              </a:rPr>
              <a:t>)= 0.12 (12%), </a:t>
            </a:r>
            <a:r>
              <a:rPr lang="el-GR" kern="100" dirty="0">
                <a:latin typeface="Times New Roman" panose="02020603050405020304" pitchFamily="18" charset="0"/>
                <a:ea typeface="Cambria Math" panose="02040503050406030204" pitchFamily="18" charset="0"/>
                <a:cs typeface="Times New Roman" panose="02020603050405020304" pitchFamily="18" charset="0"/>
              </a:rPr>
              <a:t>σ</a:t>
            </a:r>
            <a:r>
              <a:rPr lang="en-GB" kern="100" baseline="-25000" dirty="0">
                <a:latin typeface="Times New Roman" panose="02020603050405020304" pitchFamily="18" charset="0"/>
                <a:ea typeface="Cambria Math" panose="02040503050406030204" pitchFamily="18" charset="0"/>
                <a:cs typeface="Times New Roman" panose="02020603050405020304" pitchFamily="18" charset="0"/>
              </a:rPr>
              <a:t>2</a:t>
            </a:r>
            <a:r>
              <a:rPr lang="en-GB" kern="100" dirty="0">
                <a:latin typeface="Times New Roman" panose="02020603050405020304" pitchFamily="18" charset="0"/>
                <a:ea typeface="Cambria Math" panose="02040503050406030204" pitchFamily="18" charset="0"/>
                <a:cs typeface="Times New Roman" panose="02020603050405020304" pitchFamily="18" charset="0"/>
              </a:rPr>
              <a:t> </a:t>
            </a:r>
            <a:r>
              <a:rPr lang="en-GB" kern="100" dirty="0">
                <a:latin typeface="Times New Roman" panose="02020603050405020304" pitchFamily="18" charset="0"/>
                <a:ea typeface="Aptos" panose="020B0004020202020204" pitchFamily="34" charset="0"/>
                <a:cs typeface="Times New Roman" panose="02020603050405020304" pitchFamily="18" charset="0"/>
              </a:rPr>
              <a:t>= 0.20 (20%)</a:t>
            </a:r>
          </a:p>
        </p:txBody>
      </p: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AAFC768F-C795-DF6A-C76A-4F25CB218851}"/>
                  </a:ext>
                </a:extLst>
              </p:cNvPr>
              <p:cNvSpPr txBox="1"/>
              <p:nvPr/>
            </p:nvSpPr>
            <p:spPr>
              <a:xfrm>
                <a:off x="4441370" y="2730154"/>
                <a:ext cx="7372811" cy="39299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GB" sz="2000" i="1" smtClean="0">
                          <a:solidFill>
                            <a:schemeClr val="tx1"/>
                          </a:solidFill>
                          <a:latin typeface="Cambria Math" panose="02040503050406030204" pitchFamily="18" charset="0"/>
                          <a:cs typeface="Times New Roman" panose="02020603050405020304" pitchFamily="18" charset="0"/>
                        </a:rPr>
                        <m:t>𝑅</m:t>
                      </m:r>
                      <m:r>
                        <a:rPr lang="en-GB" sz="2000" b="0" i="1" baseline="-25000" smtClean="0">
                          <a:solidFill>
                            <a:schemeClr val="tx1"/>
                          </a:solidFill>
                          <a:latin typeface="Cambria Math" panose="02040503050406030204" pitchFamily="18" charset="0"/>
                          <a:cs typeface="Times New Roman" panose="02020603050405020304" pitchFamily="18" charset="0"/>
                        </a:rPr>
                        <m:t>𝑝</m:t>
                      </m:r>
                      <m:r>
                        <a:rPr lang="en-GB" sz="2000" b="0" i="1" smtClean="0">
                          <a:solidFill>
                            <a:schemeClr val="tx1"/>
                          </a:solidFill>
                          <a:latin typeface="Cambria Math" panose="02040503050406030204" pitchFamily="18" charset="0"/>
                          <a:cs typeface="Times New Roman" panose="02020603050405020304" pitchFamily="18" charset="0"/>
                        </a:rPr>
                        <m:t>=</m:t>
                      </m:r>
                      <m:r>
                        <a:rPr lang="en-GB" sz="2000" i="1" smtClean="0">
                          <a:solidFill>
                            <a:schemeClr val="tx1"/>
                          </a:solidFill>
                          <a:latin typeface="Cambria Math" panose="02040503050406030204" pitchFamily="18" charset="0"/>
                          <a:cs typeface="Times New Roman" panose="02020603050405020304" pitchFamily="18" charset="0"/>
                        </a:rPr>
                        <m:t>𝑤</m:t>
                      </m:r>
                      <m:r>
                        <a:rPr lang="en-GB" sz="2000" i="1" baseline="-25000">
                          <a:solidFill>
                            <a:schemeClr val="tx1"/>
                          </a:solidFill>
                          <a:latin typeface="Cambria Math" panose="02040503050406030204" pitchFamily="18" charset="0"/>
                          <a:cs typeface="Times New Roman" panose="02020603050405020304" pitchFamily="18" charset="0"/>
                        </a:rPr>
                        <m:t>1</m:t>
                      </m:r>
                      <m:r>
                        <a:rPr lang="en-GB" sz="2000" i="1">
                          <a:solidFill>
                            <a:schemeClr val="tx1"/>
                          </a:solidFill>
                          <a:latin typeface="Cambria Math" panose="02040503050406030204" pitchFamily="18" charset="0"/>
                          <a:cs typeface="Times New Roman" panose="02020603050405020304" pitchFamily="18" charset="0"/>
                        </a:rPr>
                        <m:t>𝑅</m:t>
                      </m:r>
                      <m:r>
                        <a:rPr lang="en-GB" sz="2000" i="1" baseline="-25000">
                          <a:solidFill>
                            <a:schemeClr val="tx1"/>
                          </a:solidFill>
                          <a:latin typeface="Cambria Math" panose="02040503050406030204" pitchFamily="18" charset="0"/>
                          <a:cs typeface="Times New Roman" panose="02020603050405020304" pitchFamily="18" charset="0"/>
                        </a:rPr>
                        <m:t>1</m:t>
                      </m:r>
                      <m:r>
                        <a:rPr lang="en-GB" sz="2000" i="1">
                          <a:solidFill>
                            <a:schemeClr val="tx1"/>
                          </a:solidFill>
                          <a:latin typeface="Cambria Math" panose="02040503050406030204" pitchFamily="18" charset="0"/>
                          <a:cs typeface="Times New Roman" panose="02020603050405020304" pitchFamily="18" charset="0"/>
                        </a:rPr>
                        <m:t>+</m:t>
                      </m:r>
                      <m:r>
                        <a:rPr lang="en-GB" sz="2000" i="1">
                          <a:solidFill>
                            <a:schemeClr val="tx1"/>
                          </a:solidFill>
                          <a:latin typeface="Cambria Math" panose="02040503050406030204" pitchFamily="18" charset="0"/>
                          <a:cs typeface="Times New Roman" panose="02020603050405020304" pitchFamily="18" charset="0"/>
                        </a:rPr>
                        <m:t>𝑤</m:t>
                      </m:r>
                      <m:r>
                        <a:rPr lang="en-GB" sz="2000" i="1" baseline="-25000">
                          <a:solidFill>
                            <a:schemeClr val="tx1"/>
                          </a:solidFill>
                          <a:latin typeface="Cambria Math" panose="02040503050406030204" pitchFamily="18" charset="0"/>
                          <a:cs typeface="Times New Roman" panose="02020603050405020304" pitchFamily="18" charset="0"/>
                        </a:rPr>
                        <m:t>2</m:t>
                      </m:r>
                      <m:r>
                        <a:rPr lang="en-GB" sz="2000" i="1">
                          <a:solidFill>
                            <a:schemeClr val="tx1"/>
                          </a:solidFill>
                          <a:latin typeface="Cambria Math" panose="02040503050406030204" pitchFamily="18" charset="0"/>
                          <a:cs typeface="Times New Roman" panose="02020603050405020304" pitchFamily="18" charset="0"/>
                        </a:rPr>
                        <m:t>𝑅</m:t>
                      </m:r>
                      <m:r>
                        <a:rPr lang="en-GB" sz="2000" b="0" i="1" baseline="-25000" smtClean="0">
                          <a:solidFill>
                            <a:schemeClr val="tx1"/>
                          </a:solidFill>
                          <a:latin typeface="Cambria Math" panose="02040503050406030204" pitchFamily="18" charset="0"/>
                          <a:cs typeface="Times New Roman" panose="02020603050405020304" pitchFamily="18" charset="0"/>
                        </a:rPr>
                        <m:t>2</m:t>
                      </m:r>
                      <m:r>
                        <a:rPr lang="en-GB" sz="2000" b="0" i="1" smtClean="0">
                          <a:solidFill>
                            <a:schemeClr val="tx1"/>
                          </a:solidFill>
                          <a:latin typeface="Cambria Math" panose="02040503050406030204" pitchFamily="18" charset="0"/>
                          <a:cs typeface="Times New Roman" panose="02020603050405020304" pitchFamily="18" charset="0"/>
                        </a:rPr>
                        <m:t>=0.5</m:t>
                      </m:r>
                      <m:r>
                        <a:rPr lang="en-GB" sz="2000"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GB" sz="2000" b="0" i="1" smtClean="0">
                          <a:solidFill>
                            <a:schemeClr val="tx1"/>
                          </a:solidFill>
                          <a:latin typeface="Cambria Math" panose="02040503050406030204" pitchFamily="18" charset="0"/>
                          <a:cs typeface="Times New Roman" panose="02020603050405020304" pitchFamily="18" charset="0"/>
                        </a:rPr>
                        <m:t>0.04+0.5</m:t>
                      </m:r>
                      <m:r>
                        <a:rPr lang="en-GB" sz="2000"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GB" sz="2000" b="0" i="1" smtClean="0">
                          <a:solidFill>
                            <a:schemeClr val="tx1"/>
                          </a:solidFill>
                          <a:latin typeface="Cambria Math" panose="02040503050406030204" pitchFamily="18" charset="0"/>
                          <a:cs typeface="Times New Roman" panose="02020603050405020304" pitchFamily="18" charset="0"/>
                        </a:rPr>
                        <m:t>0.12=8%</m:t>
                      </m:r>
                    </m:oMath>
                  </m:oMathPara>
                </a14:m>
                <a:endParaRPr lang="en-GB" sz="2000" baseline="-25000"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21" name="TextBox 20">
                <a:extLst>
                  <a:ext uri="{FF2B5EF4-FFF2-40B4-BE49-F238E27FC236}">
                    <a16:creationId xmlns:a16="http://schemas.microsoft.com/office/drawing/2014/main" id="{AAFC768F-C795-DF6A-C76A-4F25CB218851}"/>
                  </a:ext>
                </a:extLst>
              </p:cNvPr>
              <p:cNvSpPr txBox="1">
                <a:spLocks noRot="1" noChangeAspect="1" noMove="1" noResize="1" noEditPoints="1" noAdjustHandles="1" noChangeArrowheads="1" noChangeShapeType="1" noTextEdit="1"/>
              </p:cNvSpPr>
              <p:nvPr/>
            </p:nvSpPr>
            <p:spPr>
              <a:xfrm>
                <a:off x="4441370" y="2730154"/>
                <a:ext cx="7372811" cy="392993"/>
              </a:xfrm>
              <a:prstGeom prst="rect">
                <a:avLst/>
              </a:prstGeom>
              <a:blipFill>
                <a:blip r:embed="rId3"/>
                <a:stretch>
                  <a:fillRect b="-1250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E22F9DFE-9D95-B874-C670-A2DC7BF219D2}"/>
                  </a:ext>
                </a:extLst>
              </p:cNvPr>
              <p:cNvSpPr txBox="1"/>
              <p:nvPr/>
            </p:nvSpPr>
            <p:spPr>
              <a:xfrm>
                <a:off x="823687" y="2715608"/>
                <a:ext cx="4175578" cy="400110"/>
              </a:xfrm>
              <a:prstGeom prst="rect">
                <a:avLst/>
              </a:prstGeom>
              <a:noFill/>
            </p:spPr>
            <p:txBody>
              <a:bodyPr wrap="square">
                <a:spAutoFit/>
              </a:bodyPr>
              <a:lstStyle/>
              <a:p>
                <a:pPr/>
                <a14:m>
                  <m:oMathPara xmlns:m="http://schemas.openxmlformats.org/officeDocument/2006/math">
                    <m:oMathParaPr>
                      <m:jc m:val="center"/>
                    </m:oMathParaPr>
                    <m:oMath xmlns:m="http://schemas.openxmlformats.org/officeDocument/2006/math">
                      <m:r>
                        <m:rPr>
                          <m:sty m:val="p"/>
                        </m:rPr>
                        <a:rPr lang="en-GB" sz="2000" i="1" smtClean="0">
                          <a:latin typeface="Cambria Math" panose="02040503050406030204" pitchFamily="18" charset="0"/>
                          <a:cs typeface="Times New Roman" panose="02020603050405020304" pitchFamily="18" charset="0"/>
                        </a:rPr>
                        <m:t>w</m:t>
                      </m:r>
                      <m:r>
                        <a:rPr lang="en-GB" sz="2000" b="0" i="1" baseline="-25000" smtClean="0">
                          <a:latin typeface="Cambria Math" panose="02040503050406030204" pitchFamily="18" charset="0"/>
                          <a:cs typeface="Times New Roman" panose="02020603050405020304" pitchFamily="18" charset="0"/>
                        </a:rPr>
                        <m:t>2</m:t>
                      </m:r>
                      <m:r>
                        <a:rPr lang="en-GB" sz="2000" b="0" i="1" smtClean="0">
                          <a:solidFill>
                            <a:schemeClr val="tx1"/>
                          </a:solidFill>
                          <a:latin typeface="Cambria Math" panose="02040503050406030204" pitchFamily="18" charset="0"/>
                          <a:cs typeface="Times New Roman" panose="02020603050405020304" pitchFamily="18" charset="0"/>
                        </a:rPr>
                        <m:t>=1−</m:t>
                      </m:r>
                      <m:r>
                        <a:rPr lang="en-GB" sz="2000" i="1" smtClean="0">
                          <a:solidFill>
                            <a:schemeClr val="tx1"/>
                          </a:solidFill>
                          <a:latin typeface="Cambria Math" panose="02040503050406030204" pitchFamily="18" charset="0"/>
                          <a:cs typeface="Times New Roman" panose="02020603050405020304" pitchFamily="18" charset="0"/>
                        </a:rPr>
                        <m:t>𝑤</m:t>
                      </m:r>
                      <m:r>
                        <a:rPr lang="en-GB" sz="2000" b="0" i="1" baseline="-25000" smtClean="0">
                          <a:solidFill>
                            <a:schemeClr val="tx1"/>
                          </a:solidFill>
                          <a:latin typeface="Cambria Math" panose="02040503050406030204" pitchFamily="18" charset="0"/>
                          <a:cs typeface="Times New Roman" panose="02020603050405020304" pitchFamily="18" charset="0"/>
                        </a:rPr>
                        <m:t>1</m:t>
                      </m:r>
                      <m:r>
                        <a:rPr lang="en-GB" sz="2000" b="0" i="1" smtClean="0">
                          <a:solidFill>
                            <a:schemeClr val="tx1"/>
                          </a:solidFill>
                          <a:latin typeface="Cambria Math" panose="02040503050406030204" pitchFamily="18" charset="0"/>
                          <a:cs typeface="Times New Roman" panose="02020603050405020304" pitchFamily="18" charset="0"/>
                        </a:rPr>
                        <m:t>=1−0.5=0.5</m:t>
                      </m:r>
                    </m:oMath>
                  </m:oMathPara>
                </a14:m>
                <a:endParaRPr lang="en-GB" sz="2000"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24" name="TextBox 23">
                <a:extLst>
                  <a:ext uri="{FF2B5EF4-FFF2-40B4-BE49-F238E27FC236}">
                    <a16:creationId xmlns:a16="http://schemas.microsoft.com/office/drawing/2014/main" id="{E22F9DFE-9D95-B874-C670-A2DC7BF219D2}"/>
                  </a:ext>
                </a:extLst>
              </p:cNvPr>
              <p:cNvSpPr txBox="1">
                <a:spLocks noRot="1" noChangeAspect="1" noMove="1" noResize="1" noEditPoints="1" noAdjustHandles="1" noChangeArrowheads="1" noChangeShapeType="1" noTextEdit="1"/>
              </p:cNvSpPr>
              <p:nvPr/>
            </p:nvSpPr>
            <p:spPr>
              <a:xfrm>
                <a:off x="823687" y="2715608"/>
                <a:ext cx="4175578" cy="400110"/>
              </a:xfrm>
              <a:prstGeom prst="rect">
                <a:avLst/>
              </a:prstGeom>
              <a:blipFill>
                <a:blip r:embed="rId4"/>
                <a:stretch>
                  <a:fillRect b="-1515"/>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64E7EF60-0B71-04D4-69DF-F3D5C3137395}"/>
                  </a:ext>
                </a:extLst>
              </p:cNvPr>
              <p:cNvSpPr txBox="1"/>
              <p:nvPr/>
            </p:nvSpPr>
            <p:spPr>
              <a:xfrm>
                <a:off x="1555648" y="3482522"/>
                <a:ext cx="9800773" cy="400110"/>
              </a:xfrm>
              <a:prstGeom prst="rect">
                <a:avLst/>
              </a:prstGeom>
              <a:noFill/>
            </p:spPr>
            <p:txBody>
              <a:bodyPr wrap="square">
                <a:spAutoFit/>
              </a:bodyPr>
              <a:lstStyle/>
              <a:p>
                <a:pPr algn="ctr"/>
                <a14:m>
                  <m:oMath xmlns:m="http://schemas.openxmlformats.org/officeDocument/2006/math">
                    <m:r>
                      <a:rPr lang="en-GB" sz="2000" i="1"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𝜎</m:t>
                    </m:r>
                    <m:r>
                      <a:rPr lang="en-GB" sz="2000" b="0" i="1" baseline="-25000"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𝑝</m:t>
                    </m:r>
                    <m:r>
                      <a:rPr lang="en-GB" sz="2000" b="0" i="1" baseline="30000"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2</m:t>
                    </m:r>
                    <m:r>
                      <a:rPr lang="en-GB" sz="2000" b="0" i="1"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m:t>
                    </m:r>
                    <m:r>
                      <a:rPr lang="en-GB" sz="2000" i="1" smtClean="0">
                        <a:solidFill>
                          <a:schemeClr val="bg1"/>
                        </a:solidFill>
                        <a:latin typeface="Cambria Math" panose="02040503050406030204" pitchFamily="18" charset="0"/>
                        <a:cs typeface="Times New Roman" panose="02020603050405020304" pitchFamily="18" charset="0"/>
                      </a:rPr>
                      <m:t>𝑤</m:t>
                    </m:r>
                    <m:r>
                      <a:rPr lang="en-GB" sz="2000" b="0" i="1" baseline="-25000" smtClean="0">
                        <a:solidFill>
                          <a:schemeClr val="bg1"/>
                        </a:solidFill>
                        <a:latin typeface="Cambria Math" panose="02040503050406030204" pitchFamily="18" charset="0"/>
                        <a:cs typeface="Times New Roman" panose="02020603050405020304" pitchFamily="18" charset="0"/>
                      </a:rPr>
                      <m:t>1</m:t>
                    </m:r>
                    <m:r>
                      <a:rPr lang="en-GB" sz="2000" b="0" i="1" baseline="30000" smtClean="0">
                        <a:solidFill>
                          <a:schemeClr val="bg1"/>
                        </a:solidFill>
                        <a:latin typeface="Cambria Math" panose="02040503050406030204" pitchFamily="18" charset="0"/>
                        <a:cs typeface="Times New Roman" panose="02020603050405020304" pitchFamily="18" charset="0"/>
                      </a:rPr>
                      <m:t>2</m:t>
                    </m:r>
                    <m:r>
                      <a:rPr lang="en-GB" sz="2000" b="0" i="1" smtClean="0">
                        <a:solidFill>
                          <a:schemeClr val="bg1"/>
                        </a:solidFill>
                        <a:latin typeface="Cambria Math" panose="02040503050406030204" pitchFamily="18" charset="0"/>
                        <a:cs typeface="Times New Roman" panose="02020603050405020304" pitchFamily="18" charset="0"/>
                      </a:rPr>
                      <m:t> </m:t>
                    </m:r>
                    <m:r>
                      <a:rPr lang="en-GB" sz="2000" b="0" i="1"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𝜎</m:t>
                    </m:r>
                    <m:r>
                      <a:rPr lang="en-GB" sz="2000" b="0" i="1" baseline="-25000"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1</m:t>
                    </m:r>
                    <m:r>
                      <a:rPr lang="en-GB" sz="2000" b="0" i="1" baseline="30000"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2</m:t>
                    </m:r>
                    <m:r>
                      <a:rPr lang="en-GB" sz="2000" b="0" i="1"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m:t>
                    </m:r>
                  </m:oMath>
                </a14:m>
                <a:r>
                  <a:rPr lang="en-GB" sz="2000" dirty="0">
                    <a:solidFill>
                      <a:schemeClr val="bg1"/>
                    </a:solidFill>
                    <a:latin typeface="Times New Roman" panose="02020603050405020304" pitchFamily="18" charset="0"/>
                    <a:cs typeface="Times New Roman" panose="02020603050405020304" pitchFamily="18" charset="0"/>
                  </a:rPr>
                  <a:t> </a:t>
                </a:r>
                <a14:m>
                  <m:oMath xmlns:m="http://schemas.openxmlformats.org/officeDocument/2006/math">
                    <m:r>
                      <a:rPr lang="en-GB" sz="2000" i="1">
                        <a:solidFill>
                          <a:schemeClr val="bg1"/>
                        </a:solidFill>
                        <a:latin typeface="Cambria Math" panose="02040503050406030204" pitchFamily="18" charset="0"/>
                        <a:cs typeface="Times New Roman" panose="02020603050405020304" pitchFamily="18" charset="0"/>
                      </a:rPr>
                      <m:t>𝑤</m:t>
                    </m:r>
                    <m:r>
                      <a:rPr lang="en-GB" sz="2000" b="0" i="1" baseline="-25000" smtClean="0">
                        <a:solidFill>
                          <a:schemeClr val="bg1"/>
                        </a:solidFill>
                        <a:latin typeface="Cambria Math" panose="02040503050406030204" pitchFamily="18" charset="0"/>
                        <a:cs typeface="Times New Roman" panose="02020603050405020304" pitchFamily="18" charset="0"/>
                      </a:rPr>
                      <m:t>2</m:t>
                    </m:r>
                    <m:r>
                      <a:rPr lang="en-GB" sz="2000" i="1" baseline="30000">
                        <a:solidFill>
                          <a:schemeClr val="bg1"/>
                        </a:solidFill>
                        <a:latin typeface="Cambria Math" panose="02040503050406030204" pitchFamily="18" charset="0"/>
                        <a:cs typeface="Times New Roman" panose="02020603050405020304" pitchFamily="18" charset="0"/>
                      </a:rPr>
                      <m:t>2</m:t>
                    </m:r>
                    <m:r>
                      <a:rPr lang="en-GB" sz="2000" i="1">
                        <a:solidFill>
                          <a:schemeClr val="bg1"/>
                        </a:solidFill>
                        <a:latin typeface="Cambria Math" panose="02040503050406030204" pitchFamily="18" charset="0"/>
                        <a:cs typeface="Times New Roman" panose="02020603050405020304" pitchFamily="18" charset="0"/>
                      </a:rPr>
                      <m:t> </m:t>
                    </m:r>
                    <m:r>
                      <a:rPr lang="en-GB" sz="2000" i="1">
                        <a:solidFill>
                          <a:schemeClr val="bg1"/>
                        </a:solidFill>
                        <a:latin typeface="Cambria Math" panose="02040503050406030204" pitchFamily="18" charset="0"/>
                        <a:ea typeface="Cambria Math" panose="02040503050406030204" pitchFamily="18" charset="0"/>
                        <a:cs typeface="Times New Roman" panose="02020603050405020304" pitchFamily="18" charset="0"/>
                      </a:rPr>
                      <m:t>𝜎</m:t>
                    </m:r>
                    <m:r>
                      <a:rPr lang="en-GB" sz="2000" b="0" i="1" baseline="-25000"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2</m:t>
                    </m:r>
                    <m:r>
                      <a:rPr lang="en-GB" sz="2000" i="1" baseline="3000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2</m:t>
                    </m:r>
                    <m:r>
                      <a:rPr lang="en-GB" sz="2000" b="0" i="1"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+2</m:t>
                    </m:r>
                    <m:r>
                      <a:rPr lang="en-GB" sz="2000" b="0" i="1"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𝑤</m:t>
                    </m:r>
                    <m:r>
                      <a:rPr lang="en-GB" sz="2000" b="0" i="1" baseline="-25000"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1</m:t>
                    </m:r>
                    <m:r>
                      <a:rPr lang="en-GB" sz="2000" b="0" i="1"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𝑤</m:t>
                    </m:r>
                    <m:r>
                      <a:rPr lang="en-GB" sz="2000" b="0" i="1" baseline="-25000"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2</m:t>
                    </m:r>
                    <m:r>
                      <a:rPr lang="en-GB" sz="2000" b="0" i="1"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𝜌</m:t>
                    </m:r>
                    <m:r>
                      <a:rPr lang="en-GB" sz="2000" b="0" i="1" baseline="-25000"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12</m:t>
                    </m:r>
                    <m:r>
                      <a:rPr lang="en-GB" sz="2000" b="0" i="1"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𝜎</m:t>
                    </m:r>
                    <m:r>
                      <a:rPr lang="en-GB" sz="2000" b="0" i="1" baseline="-25000"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1</m:t>
                    </m:r>
                    <m:r>
                      <a:rPr lang="en-GB" sz="2000" i="1">
                        <a:solidFill>
                          <a:schemeClr val="bg1"/>
                        </a:solidFill>
                        <a:latin typeface="Cambria Math" panose="02040503050406030204" pitchFamily="18" charset="0"/>
                        <a:ea typeface="Cambria Math" panose="02040503050406030204" pitchFamily="18" charset="0"/>
                        <a:cs typeface="Times New Roman" panose="02020603050405020304" pitchFamily="18" charset="0"/>
                      </a:rPr>
                      <m:t>𝜎</m:t>
                    </m:r>
                    <m:r>
                      <a:rPr lang="en-GB" sz="2000" b="0" i="1" baseline="-25000"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2</m:t>
                    </m:r>
                  </m:oMath>
                </a14:m>
                <a:endParaRPr lang="en-GB" sz="2000" baseline="-25000"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25" name="TextBox 24">
                <a:extLst>
                  <a:ext uri="{FF2B5EF4-FFF2-40B4-BE49-F238E27FC236}">
                    <a16:creationId xmlns:a16="http://schemas.microsoft.com/office/drawing/2014/main" id="{64E7EF60-0B71-04D4-69DF-F3D5C3137395}"/>
                  </a:ext>
                </a:extLst>
              </p:cNvPr>
              <p:cNvSpPr txBox="1">
                <a:spLocks noRot="1" noChangeAspect="1" noMove="1" noResize="1" noEditPoints="1" noAdjustHandles="1" noChangeArrowheads="1" noChangeShapeType="1" noTextEdit="1"/>
              </p:cNvSpPr>
              <p:nvPr/>
            </p:nvSpPr>
            <p:spPr>
              <a:xfrm>
                <a:off x="1555648" y="3482522"/>
                <a:ext cx="9800773" cy="400110"/>
              </a:xfrm>
              <a:prstGeom prst="rect">
                <a:avLst/>
              </a:prstGeom>
              <a:blipFill>
                <a:blip r:embed="rId5"/>
                <a:stretch>
                  <a:fillRect b="-1060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8B14FB42-2080-82BF-12E3-F14CC688B21E}"/>
                  </a:ext>
                </a:extLst>
              </p:cNvPr>
              <p:cNvSpPr txBox="1"/>
              <p:nvPr/>
            </p:nvSpPr>
            <p:spPr>
              <a:xfrm>
                <a:off x="1164773" y="4246353"/>
                <a:ext cx="8167638"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GB"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𝜎</m:t>
                      </m:r>
                      <m:r>
                        <a:rPr lang="en-GB" i="1" baseline="-2500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𝑝</m:t>
                      </m:r>
                      <m:r>
                        <a:rPr lang="en-GB" i="1" baseline="3000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2</m:t>
                      </m:r>
                      <m:r>
                        <a:rPr lang="en-GB" sz="1800"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=0.5</m:t>
                      </m:r>
                      <m:r>
                        <a:rPr lang="en-GB" sz="1800" b="0" i="1" baseline="3000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2</m:t>
                      </m:r>
                      <m:r>
                        <a:rPr lang="en-GB" sz="1800"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GB" sz="1800" b="0" i="1" baseline="3000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 </m:t>
                      </m:r>
                      <m:r>
                        <a:rPr lang="en-GB" sz="1800"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0.05</m:t>
                      </m:r>
                      <m:r>
                        <a:rPr lang="en-GB" sz="1800" b="0" i="1" baseline="3000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2</m:t>
                      </m:r>
                      <m:r>
                        <a:rPr lang="en-GB" sz="1800"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+0.5</m:t>
                      </m:r>
                      <m:r>
                        <a:rPr lang="en-GB" sz="1800" b="0" i="1" baseline="3000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2</m:t>
                      </m:r>
                      <m:r>
                        <a:rPr lang="en-GB" sz="1800"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 ×0.20</m:t>
                      </m:r>
                      <m:r>
                        <a:rPr lang="en-GB" sz="1800" b="0" i="1" baseline="3000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2</m:t>
                      </m:r>
                      <m:r>
                        <a:rPr lang="en-GB" sz="1800"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+2</m:t>
                      </m:r>
                      <m:r>
                        <a:rPr lang="en-GB" sz="1800" i="1">
                          <a:latin typeface="Cambria Math" panose="02040503050406030204" pitchFamily="18" charset="0"/>
                          <a:ea typeface="Cambria Math" panose="02040503050406030204" pitchFamily="18" charset="0"/>
                          <a:cs typeface="Times New Roman" panose="02020603050405020304" pitchFamily="18" charset="0"/>
                        </a:rPr>
                        <m:t>×</m:t>
                      </m:r>
                      <m:r>
                        <a:rPr lang="en-GB" sz="1800" b="0" i="1" smtClean="0">
                          <a:latin typeface="Cambria Math" panose="02040503050406030204" pitchFamily="18" charset="0"/>
                          <a:ea typeface="Cambria Math" panose="02040503050406030204" pitchFamily="18" charset="0"/>
                          <a:cs typeface="Times New Roman" panose="02020603050405020304" pitchFamily="18" charset="0"/>
                        </a:rPr>
                        <m:t>0.5</m:t>
                      </m:r>
                      <m:r>
                        <a:rPr lang="en-GB" sz="1800" i="1">
                          <a:latin typeface="Cambria Math" panose="02040503050406030204" pitchFamily="18" charset="0"/>
                          <a:ea typeface="Cambria Math" panose="02040503050406030204" pitchFamily="18" charset="0"/>
                          <a:cs typeface="Times New Roman" panose="02020603050405020304" pitchFamily="18" charset="0"/>
                        </a:rPr>
                        <m:t>×</m:t>
                      </m:r>
                      <m:r>
                        <a:rPr lang="en-GB" sz="1800" b="0" i="1" smtClean="0">
                          <a:latin typeface="Cambria Math" panose="02040503050406030204" pitchFamily="18" charset="0"/>
                          <a:ea typeface="Cambria Math" panose="02040503050406030204" pitchFamily="18" charset="0"/>
                          <a:cs typeface="Times New Roman" panose="02020603050405020304" pitchFamily="18" charset="0"/>
                        </a:rPr>
                        <m:t>0.5</m:t>
                      </m:r>
                      <m:r>
                        <a:rPr lang="en-GB" sz="1800" i="1">
                          <a:latin typeface="Cambria Math" panose="02040503050406030204" pitchFamily="18" charset="0"/>
                          <a:ea typeface="Cambria Math" panose="02040503050406030204" pitchFamily="18" charset="0"/>
                          <a:cs typeface="Times New Roman" panose="02020603050405020304" pitchFamily="18" charset="0"/>
                        </a:rPr>
                        <m:t>×</m:t>
                      </m:r>
                      <m:r>
                        <a:rPr lang="en-GB" sz="1800"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1</m:t>
                      </m:r>
                      <m:r>
                        <a:rPr lang="en-GB" sz="1800" i="1">
                          <a:latin typeface="Cambria Math" panose="02040503050406030204" pitchFamily="18" charset="0"/>
                          <a:ea typeface="Cambria Math" panose="02040503050406030204" pitchFamily="18" charset="0"/>
                          <a:cs typeface="Times New Roman" panose="02020603050405020304" pitchFamily="18" charset="0"/>
                        </a:rPr>
                        <m:t>×</m:t>
                      </m:r>
                      <m:r>
                        <a:rPr lang="en-GB" sz="1800" b="0" i="1" smtClean="0">
                          <a:latin typeface="Cambria Math" panose="02040503050406030204" pitchFamily="18" charset="0"/>
                          <a:ea typeface="Cambria Math" panose="02040503050406030204" pitchFamily="18" charset="0"/>
                          <a:cs typeface="Times New Roman" panose="02020603050405020304" pitchFamily="18" charset="0"/>
                        </a:rPr>
                        <m:t>0.05</m:t>
                      </m:r>
                      <m:r>
                        <a:rPr lang="en-GB" sz="1800" i="1">
                          <a:latin typeface="Cambria Math" panose="02040503050406030204" pitchFamily="18" charset="0"/>
                          <a:ea typeface="Cambria Math" panose="02040503050406030204" pitchFamily="18" charset="0"/>
                          <a:cs typeface="Times New Roman" panose="02020603050405020304" pitchFamily="18" charset="0"/>
                        </a:rPr>
                        <m:t>×</m:t>
                      </m:r>
                      <m:r>
                        <a:rPr lang="en-GB" sz="1800" b="0" i="1" smtClean="0">
                          <a:latin typeface="Cambria Math" panose="02040503050406030204" pitchFamily="18" charset="0"/>
                          <a:ea typeface="Cambria Math" panose="02040503050406030204" pitchFamily="18" charset="0"/>
                          <a:cs typeface="Times New Roman" panose="02020603050405020304" pitchFamily="18" charset="0"/>
                        </a:rPr>
                        <m:t>0.2 =0.015625 </m:t>
                      </m:r>
                    </m:oMath>
                  </m:oMathPara>
                </a14:m>
                <a:endParaRPr lang="en-GB" dirty="0"/>
              </a:p>
            </p:txBody>
          </p:sp>
        </mc:Choice>
        <mc:Fallback xmlns="">
          <p:sp>
            <p:nvSpPr>
              <p:cNvPr id="29" name="TextBox 28">
                <a:extLst>
                  <a:ext uri="{FF2B5EF4-FFF2-40B4-BE49-F238E27FC236}">
                    <a16:creationId xmlns:a16="http://schemas.microsoft.com/office/drawing/2014/main" id="{8B14FB42-2080-82BF-12E3-F14CC688B21E}"/>
                  </a:ext>
                </a:extLst>
              </p:cNvPr>
              <p:cNvSpPr txBox="1">
                <a:spLocks noRot="1" noChangeAspect="1" noMove="1" noResize="1" noEditPoints="1" noAdjustHandles="1" noChangeArrowheads="1" noChangeShapeType="1" noTextEdit="1"/>
              </p:cNvSpPr>
              <p:nvPr/>
            </p:nvSpPr>
            <p:spPr>
              <a:xfrm>
                <a:off x="1164773" y="4246353"/>
                <a:ext cx="8167638" cy="369332"/>
              </a:xfrm>
              <a:prstGeom prst="rect">
                <a:avLst/>
              </a:prstGeom>
              <a:blipFill>
                <a:blip r:embed="rId6"/>
                <a:stretch>
                  <a:fillRect b="-66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1E47F69C-F993-861F-4BA8-62A242C49753}"/>
                  </a:ext>
                </a:extLst>
              </p:cNvPr>
              <p:cNvSpPr txBox="1"/>
              <p:nvPr/>
            </p:nvSpPr>
            <p:spPr>
              <a:xfrm>
                <a:off x="108855" y="4550612"/>
                <a:ext cx="6096000" cy="40754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GB" sz="180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𝜎</m:t>
                      </m:r>
                      <m:r>
                        <a:rPr lang="en-GB" sz="1800" b="0" i="1" baseline="-2500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𝑝</m:t>
                      </m:r>
                      <m:r>
                        <a:rPr lang="en-GB" sz="1800"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 </m:t>
                      </m:r>
                      <m:rad>
                        <m:radPr>
                          <m:degHide m:val="on"/>
                          <m:ctrlPr>
                            <a:rPr lang="en-GB" sz="1800"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radPr>
                        <m:deg/>
                        <m:e>
                          <m:r>
                            <a:rPr lang="en-GB" sz="1800"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0.015625</m:t>
                          </m:r>
                        </m:e>
                      </m:rad>
                      <m:r>
                        <a:rPr lang="en-GB" sz="1800"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GB" sz="1800"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𝟎</m:t>
                      </m:r>
                      <m:r>
                        <a:rPr lang="en-GB" sz="1800"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GB" sz="1800"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𝟏𝟐𝟓</m:t>
                      </m:r>
                      <m:r>
                        <a:rPr lang="en-GB" sz="1800"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 </m:t>
                      </m:r>
                      <m:r>
                        <a:rPr lang="en-GB" sz="1800"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𝑜𝑟</m:t>
                      </m:r>
                      <m:r>
                        <a:rPr lang="en-GB" sz="1800" b="0"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 </m:t>
                      </m:r>
                      <m:r>
                        <a:rPr lang="en-GB" sz="1800"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𝟏𝟐</m:t>
                      </m:r>
                      <m:r>
                        <a:rPr lang="en-GB" sz="1800"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GB" sz="1800"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𝟓</m:t>
                      </m:r>
                      <m:r>
                        <a:rPr lang="en-GB" sz="1800"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oMath>
                  </m:oMathPara>
                </a14:m>
                <a:endParaRPr lang="en-GB" b="1" dirty="0"/>
              </a:p>
            </p:txBody>
          </p:sp>
        </mc:Choice>
        <mc:Fallback xmlns="">
          <p:sp>
            <p:nvSpPr>
              <p:cNvPr id="31" name="TextBox 30">
                <a:extLst>
                  <a:ext uri="{FF2B5EF4-FFF2-40B4-BE49-F238E27FC236}">
                    <a16:creationId xmlns:a16="http://schemas.microsoft.com/office/drawing/2014/main" id="{1E47F69C-F993-861F-4BA8-62A242C49753}"/>
                  </a:ext>
                </a:extLst>
              </p:cNvPr>
              <p:cNvSpPr txBox="1">
                <a:spLocks noRot="1" noChangeAspect="1" noMove="1" noResize="1" noEditPoints="1" noAdjustHandles="1" noChangeArrowheads="1" noChangeShapeType="1" noTextEdit="1"/>
              </p:cNvSpPr>
              <p:nvPr/>
            </p:nvSpPr>
            <p:spPr>
              <a:xfrm>
                <a:off x="108855" y="4550612"/>
                <a:ext cx="6096000" cy="407547"/>
              </a:xfrm>
              <a:prstGeom prst="rect">
                <a:avLst/>
              </a:prstGeom>
              <a:blipFill>
                <a:blip r:embed="rId7"/>
                <a:stretch>
                  <a:fillRect b="-5970"/>
                </a:stretch>
              </a:blipFill>
            </p:spPr>
            <p:txBody>
              <a:bodyPr/>
              <a:lstStyle/>
              <a:p>
                <a:r>
                  <a:rPr lang="en-GB">
                    <a:noFill/>
                  </a:rPr>
                  <a:t> </a:t>
                </a:r>
              </a:p>
            </p:txBody>
          </p:sp>
        </mc:Fallback>
      </mc:AlternateContent>
      <p:sp>
        <p:nvSpPr>
          <p:cNvPr id="33" name="TextBox 32">
            <a:extLst>
              <a:ext uri="{FF2B5EF4-FFF2-40B4-BE49-F238E27FC236}">
                <a16:creationId xmlns:a16="http://schemas.microsoft.com/office/drawing/2014/main" id="{C91A30C5-87DF-728C-29FD-31D24B0148B3}"/>
              </a:ext>
            </a:extLst>
          </p:cNvPr>
          <p:cNvSpPr txBox="1"/>
          <p:nvPr/>
        </p:nvSpPr>
        <p:spPr>
          <a:xfrm>
            <a:off x="1197429" y="5096202"/>
            <a:ext cx="6096000" cy="369332"/>
          </a:xfrm>
          <a:prstGeom prst="rect">
            <a:avLst/>
          </a:prstGeom>
          <a:noFill/>
        </p:spPr>
        <p:txBody>
          <a:bodyPr wrap="square">
            <a:spAutoFit/>
          </a:bodyPr>
          <a:lstStyle/>
          <a:p>
            <a:pPr lvl="0"/>
            <a:r>
              <a:rPr lang="en-GB" b="1" kern="100" dirty="0">
                <a:latin typeface="Calibri" panose="020F0502020204030204" pitchFamily="34" charset="0"/>
                <a:ea typeface="Aptos" panose="020B0004020202020204" pitchFamily="34" charset="0"/>
                <a:cs typeface="Times New Roman" panose="02020603050405020304" pitchFamily="18" charset="0"/>
              </a:rPr>
              <a:t>Weighted Average Standard Deviation: </a:t>
            </a:r>
          </a:p>
        </p:txBody>
      </p:sp>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4BB2766B-ECA6-4C17-442D-1BAC66279FB4}"/>
                  </a:ext>
                </a:extLst>
              </p:cNvPr>
              <p:cNvSpPr txBox="1"/>
              <p:nvPr/>
            </p:nvSpPr>
            <p:spPr>
              <a:xfrm>
                <a:off x="3209610" y="5092404"/>
                <a:ext cx="8167638"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cs typeface="Times New Roman" panose="02020603050405020304" pitchFamily="18" charset="0"/>
                        </a:rPr>
                        <m:t>0</m:t>
                      </m:r>
                      <m:r>
                        <a:rPr lang="en-GB" b="0" i="1" smtClean="0">
                          <a:latin typeface="Cambria Math" panose="02040503050406030204" pitchFamily="18" charset="0"/>
                          <a:ea typeface="Cambria Math" panose="02040503050406030204" pitchFamily="18" charset="0"/>
                          <a:cs typeface="Times New Roman" panose="02020603050405020304" pitchFamily="18" charset="0"/>
                        </a:rPr>
                        <m:t>.5</m:t>
                      </m:r>
                      <m:r>
                        <a:rPr lang="en-GB" sz="1800" i="1">
                          <a:latin typeface="Cambria Math" panose="02040503050406030204" pitchFamily="18" charset="0"/>
                          <a:ea typeface="Cambria Math" panose="02040503050406030204" pitchFamily="18" charset="0"/>
                          <a:cs typeface="Times New Roman" panose="02020603050405020304" pitchFamily="18" charset="0"/>
                        </a:rPr>
                        <m:t>×</m:t>
                      </m:r>
                      <m:r>
                        <a:rPr lang="en-GB" sz="1800" b="0" i="1" smtClean="0">
                          <a:latin typeface="Cambria Math" panose="02040503050406030204" pitchFamily="18" charset="0"/>
                          <a:ea typeface="Cambria Math" panose="02040503050406030204" pitchFamily="18" charset="0"/>
                          <a:cs typeface="Times New Roman" panose="02020603050405020304" pitchFamily="18" charset="0"/>
                        </a:rPr>
                        <m:t>0.05+0.5</m:t>
                      </m:r>
                      <m:r>
                        <a:rPr lang="en-GB" sz="1800" i="1">
                          <a:latin typeface="Cambria Math" panose="02040503050406030204" pitchFamily="18" charset="0"/>
                          <a:ea typeface="Cambria Math" panose="02040503050406030204" pitchFamily="18" charset="0"/>
                          <a:cs typeface="Times New Roman" panose="02020603050405020304" pitchFamily="18" charset="0"/>
                        </a:rPr>
                        <m:t>×</m:t>
                      </m:r>
                      <m:r>
                        <a:rPr lang="en-GB" sz="1800" b="0" i="1" smtClean="0">
                          <a:latin typeface="Cambria Math" panose="02040503050406030204" pitchFamily="18" charset="0"/>
                          <a:ea typeface="Cambria Math" panose="02040503050406030204" pitchFamily="18" charset="0"/>
                          <a:cs typeface="Times New Roman" panose="02020603050405020304" pitchFamily="18" charset="0"/>
                        </a:rPr>
                        <m:t>0.20 =0.125 </m:t>
                      </m:r>
                      <m:r>
                        <a:rPr lang="en-GB" sz="1800" b="0" i="1" smtClean="0">
                          <a:latin typeface="Cambria Math" panose="02040503050406030204" pitchFamily="18" charset="0"/>
                          <a:ea typeface="Cambria Math" panose="02040503050406030204" pitchFamily="18" charset="0"/>
                          <a:cs typeface="Times New Roman" panose="02020603050405020304" pitchFamily="18" charset="0"/>
                        </a:rPr>
                        <m:t>𝑜𝑟</m:t>
                      </m:r>
                      <m:r>
                        <a:rPr lang="en-GB" sz="1800" b="0" i="1" smtClean="0">
                          <a:latin typeface="Cambria Math" panose="02040503050406030204" pitchFamily="18" charset="0"/>
                          <a:ea typeface="Cambria Math" panose="02040503050406030204" pitchFamily="18" charset="0"/>
                          <a:cs typeface="Times New Roman" panose="02020603050405020304" pitchFamily="18" charset="0"/>
                        </a:rPr>
                        <m:t> 12.5% </m:t>
                      </m:r>
                    </m:oMath>
                  </m:oMathPara>
                </a14:m>
                <a:endParaRPr lang="en-GB" dirty="0"/>
              </a:p>
            </p:txBody>
          </p:sp>
        </mc:Choice>
        <mc:Fallback xmlns="">
          <p:sp>
            <p:nvSpPr>
              <p:cNvPr id="34" name="TextBox 33">
                <a:extLst>
                  <a:ext uri="{FF2B5EF4-FFF2-40B4-BE49-F238E27FC236}">
                    <a16:creationId xmlns:a16="http://schemas.microsoft.com/office/drawing/2014/main" id="{4BB2766B-ECA6-4C17-442D-1BAC66279FB4}"/>
                  </a:ext>
                </a:extLst>
              </p:cNvPr>
              <p:cNvSpPr txBox="1">
                <a:spLocks noRot="1" noChangeAspect="1" noMove="1" noResize="1" noEditPoints="1" noAdjustHandles="1" noChangeArrowheads="1" noChangeShapeType="1" noTextEdit="1"/>
              </p:cNvSpPr>
              <p:nvPr/>
            </p:nvSpPr>
            <p:spPr>
              <a:xfrm>
                <a:off x="3209610" y="5092404"/>
                <a:ext cx="8167638" cy="369332"/>
              </a:xfrm>
              <a:prstGeom prst="rect">
                <a:avLst/>
              </a:prstGeom>
              <a:blipFill>
                <a:blip r:embed="rId8"/>
                <a:stretch>
                  <a:fillRect/>
                </a:stretch>
              </a:blipFill>
            </p:spPr>
            <p:txBody>
              <a:bodyPr/>
              <a:lstStyle/>
              <a:p>
                <a:r>
                  <a:rPr lang="en-GB">
                    <a:noFill/>
                  </a:rPr>
                  <a:t> </a:t>
                </a:r>
              </a:p>
            </p:txBody>
          </p:sp>
        </mc:Fallback>
      </mc:AlternateContent>
      <p:sp>
        <p:nvSpPr>
          <p:cNvPr id="36" name="TextBox 35">
            <a:extLst>
              <a:ext uri="{FF2B5EF4-FFF2-40B4-BE49-F238E27FC236}">
                <a16:creationId xmlns:a16="http://schemas.microsoft.com/office/drawing/2014/main" id="{9A6658BC-7772-6B96-CC9E-BDF5B5A6D2FF}"/>
              </a:ext>
            </a:extLst>
          </p:cNvPr>
          <p:cNvSpPr txBox="1"/>
          <p:nvPr/>
        </p:nvSpPr>
        <p:spPr>
          <a:xfrm>
            <a:off x="1237339" y="5537712"/>
            <a:ext cx="10605051" cy="369332"/>
          </a:xfrm>
          <a:prstGeom prst="rect">
            <a:avLst/>
          </a:prstGeom>
          <a:noFill/>
        </p:spPr>
        <p:txBody>
          <a:bodyPr wrap="square">
            <a:spAutoFit/>
          </a:bodyPr>
          <a:lstStyle/>
          <a:p>
            <a:pPr lvl="0" algn="ctr"/>
            <a:r>
              <a:rPr lang="en-GB" kern="100" dirty="0">
                <a:latin typeface="Times New Roman" panose="02020603050405020304" pitchFamily="18" charset="0"/>
                <a:ea typeface="Aptos" panose="020B0004020202020204" pitchFamily="34" charset="0"/>
                <a:cs typeface="Times New Roman" panose="02020603050405020304" pitchFamily="18" charset="0"/>
              </a:rPr>
              <a:t>There will be </a:t>
            </a:r>
            <a:r>
              <a:rPr lang="en-GB" b="1" kern="100" dirty="0">
                <a:latin typeface="Times New Roman" panose="02020603050405020304" pitchFamily="18" charset="0"/>
                <a:ea typeface="Aptos" panose="020B0004020202020204" pitchFamily="34" charset="0"/>
                <a:cs typeface="Times New Roman" panose="02020603050405020304" pitchFamily="18" charset="0"/>
              </a:rPr>
              <a:t>no diversification benefit</a:t>
            </a:r>
          </a:p>
        </p:txBody>
      </p:sp>
      <p:sp>
        <p:nvSpPr>
          <p:cNvPr id="3" name="TextBox 2">
            <a:extLst>
              <a:ext uri="{FF2B5EF4-FFF2-40B4-BE49-F238E27FC236}">
                <a16:creationId xmlns:a16="http://schemas.microsoft.com/office/drawing/2014/main" id="{9A5BF5C7-2A1E-D3B6-BBDC-4CBD99EC23CA}"/>
              </a:ext>
            </a:extLst>
          </p:cNvPr>
          <p:cNvSpPr txBox="1"/>
          <p:nvPr/>
        </p:nvSpPr>
        <p:spPr>
          <a:xfrm>
            <a:off x="1269999" y="6127352"/>
            <a:ext cx="8855160" cy="615553"/>
          </a:xfrm>
          <a:prstGeom prst="rect">
            <a:avLst/>
          </a:prstGeom>
          <a:noFill/>
        </p:spPr>
        <p:txBody>
          <a:bodyPr wrap="square" rtlCol="0">
            <a:spAutoFit/>
          </a:bodyPr>
          <a:lstStyle/>
          <a:p>
            <a:r>
              <a:rPr lang="en-GB" sz="1600" i="1" dirty="0"/>
              <a:t>Scottish Registered Charity No. </a:t>
            </a:r>
            <a:r>
              <a:rPr lang="en-GB" sz="1600" dirty="0"/>
              <a:t>SC054318 | For Educational Purposes Only</a:t>
            </a:r>
            <a:endParaRPr lang="en-GB" sz="1600" i="1" dirty="0"/>
          </a:p>
          <a:p>
            <a:endParaRPr lang="en-GB" dirty="0"/>
          </a:p>
        </p:txBody>
      </p:sp>
    </p:spTree>
    <p:extLst>
      <p:ext uri="{BB962C8B-B14F-4D97-AF65-F5344CB8AC3E}">
        <p14:creationId xmlns:p14="http://schemas.microsoft.com/office/powerpoint/2010/main" val="12826717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7AB7A-35C2-1C23-FECB-8C237C8AA16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B0B60E0-0A05-EBD4-EB96-10B0B67A0CC9}"/>
              </a:ext>
            </a:extLst>
          </p:cNvPr>
          <p:cNvPicPr>
            <a:picLocks noChangeAspect="1"/>
          </p:cNvPicPr>
          <p:nvPr/>
        </p:nvPicPr>
        <p:blipFill>
          <a:blip r:embed="rId3"/>
          <a:stretch>
            <a:fillRect/>
          </a:stretch>
        </p:blipFill>
        <p:spPr>
          <a:xfrm>
            <a:off x="1686510" y="2169818"/>
            <a:ext cx="3350006" cy="3431867"/>
          </a:xfrm>
          <a:prstGeom prst="rect">
            <a:avLst/>
          </a:prstGeom>
        </p:spPr>
      </p:pic>
      <p:sp>
        <p:nvSpPr>
          <p:cNvPr id="4" name="Rectangle 3">
            <a:extLst>
              <a:ext uri="{FF2B5EF4-FFF2-40B4-BE49-F238E27FC236}">
                <a16:creationId xmlns:a16="http://schemas.microsoft.com/office/drawing/2014/main" id="{191B13F0-2E1D-1F8F-C0C1-5E69E6BF27DE}"/>
              </a:ext>
            </a:extLst>
          </p:cNvPr>
          <p:cNvSpPr/>
          <p:nvPr/>
        </p:nvSpPr>
        <p:spPr>
          <a:xfrm>
            <a:off x="0" y="0"/>
            <a:ext cx="990600" cy="6858000"/>
          </a:xfrm>
          <a:prstGeom prst="rect">
            <a:avLst/>
          </a:prstGeom>
          <a:solidFill>
            <a:srgbClr val="103A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 name="Straight Connector 9">
            <a:extLst>
              <a:ext uri="{FF2B5EF4-FFF2-40B4-BE49-F238E27FC236}">
                <a16:creationId xmlns:a16="http://schemas.microsoft.com/office/drawing/2014/main" id="{7D81CE65-AC71-4145-EF32-564D9F4F05FC}"/>
              </a:ext>
            </a:extLst>
          </p:cNvPr>
          <p:cNvCxnSpPr>
            <a:cxnSpLocks/>
          </p:cNvCxnSpPr>
          <p:nvPr/>
        </p:nvCxnSpPr>
        <p:spPr>
          <a:xfrm>
            <a:off x="1270000" y="730648"/>
            <a:ext cx="10614025" cy="0"/>
          </a:xfrm>
          <a:prstGeom prst="line">
            <a:avLst/>
          </a:prstGeom>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9423C699-2B07-39BC-6228-8937AB4B4CFD}"/>
              </a:ext>
            </a:extLst>
          </p:cNvPr>
          <p:cNvSpPr txBox="1"/>
          <p:nvPr/>
        </p:nvSpPr>
        <p:spPr>
          <a:xfrm>
            <a:off x="10951397" y="6127352"/>
            <a:ext cx="923651" cy="369332"/>
          </a:xfrm>
          <a:prstGeom prst="rect">
            <a:avLst/>
          </a:prstGeom>
          <a:noFill/>
        </p:spPr>
        <p:txBody>
          <a:bodyPr wrap="none" rtlCol="0">
            <a:spAutoFit/>
          </a:bodyPr>
          <a:lstStyle/>
          <a:p>
            <a:r>
              <a:rPr lang="en-GB" dirty="0">
                <a:latin typeface="Times New Roman" panose="02020603050405020304" pitchFamily="18" charset="0"/>
                <a:cs typeface="Times New Roman" panose="02020603050405020304" pitchFamily="18" charset="0"/>
              </a:rPr>
              <a:t>ERG | 9</a:t>
            </a:r>
          </a:p>
        </p:txBody>
      </p:sp>
      <p:sp>
        <p:nvSpPr>
          <p:cNvPr id="26" name="TextBox 25">
            <a:extLst>
              <a:ext uri="{FF2B5EF4-FFF2-40B4-BE49-F238E27FC236}">
                <a16:creationId xmlns:a16="http://schemas.microsoft.com/office/drawing/2014/main" id="{5837187B-B723-7723-7745-6960F3665C09}"/>
              </a:ext>
            </a:extLst>
          </p:cNvPr>
          <p:cNvSpPr txBox="1"/>
          <p:nvPr/>
        </p:nvSpPr>
        <p:spPr>
          <a:xfrm>
            <a:off x="1270000" y="997820"/>
            <a:ext cx="5186035" cy="646331"/>
          </a:xfrm>
          <a:prstGeom prst="rect">
            <a:avLst/>
          </a:prstGeom>
          <a:noFill/>
        </p:spPr>
        <p:txBody>
          <a:bodyPr wrap="none" rtlCol="0">
            <a:spAutoFit/>
          </a:bodyPr>
          <a:lstStyle/>
          <a:p>
            <a:r>
              <a:rPr lang="en-GB" sz="3600" b="1" i="1" dirty="0">
                <a:latin typeface="Times New Roman" pitchFamily="18"/>
                <a:cs typeface="Times New Roman" pitchFamily="18"/>
              </a:rPr>
              <a:t>2-Asset Portfolio Example</a:t>
            </a:r>
          </a:p>
        </p:txBody>
      </p:sp>
      <p:sp>
        <p:nvSpPr>
          <p:cNvPr id="27" name="TextBox 26">
            <a:extLst>
              <a:ext uri="{FF2B5EF4-FFF2-40B4-BE49-F238E27FC236}">
                <a16:creationId xmlns:a16="http://schemas.microsoft.com/office/drawing/2014/main" id="{6EC8E7EA-88CA-A033-A4AA-74DBF645EDA7}"/>
              </a:ext>
            </a:extLst>
          </p:cNvPr>
          <p:cNvSpPr txBox="1"/>
          <p:nvPr/>
        </p:nvSpPr>
        <p:spPr>
          <a:xfrm>
            <a:off x="1172028" y="346009"/>
            <a:ext cx="5321300" cy="338554"/>
          </a:xfrm>
          <a:prstGeom prst="rect">
            <a:avLst/>
          </a:prstGeom>
          <a:noFill/>
        </p:spPr>
        <p:txBody>
          <a:bodyPr wrap="square" rtlCol="0">
            <a:spAutoFit/>
          </a:bodyPr>
          <a:lstStyle/>
          <a:p>
            <a:r>
              <a:rPr lang="en-GB" sz="1600" dirty="0">
                <a:solidFill>
                  <a:schemeClr val="tx1">
                    <a:lumMod val="95000"/>
                    <a:lumOff val="5000"/>
                  </a:schemeClr>
                </a:solidFill>
                <a:latin typeface="Times New Roman" panose="02020603050405020304" pitchFamily="18" charset="0"/>
                <a:cs typeface="Times New Roman" panose="02020603050405020304" pitchFamily="18" charset="0"/>
              </a:rPr>
              <a:t>Elphinstone Research Group</a:t>
            </a:r>
          </a:p>
        </p:txBody>
      </p:sp>
      <p:sp>
        <p:nvSpPr>
          <p:cNvPr id="9" name="TextBox 8">
            <a:extLst>
              <a:ext uri="{FF2B5EF4-FFF2-40B4-BE49-F238E27FC236}">
                <a16:creationId xmlns:a16="http://schemas.microsoft.com/office/drawing/2014/main" id="{5922D7BB-2C21-9E54-E407-F22BFFD0A977}"/>
              </a:ext>
            </a:extLst>
          </p:cNvPr>
          <p:cNvSpPr txBox="1"/>
          <p:nvPr/>
        </p:nvSpPr>
        <p:spPr>
          <a:xfrm>
            <a:off x="6415671" y="2189077"/>
            <a:ext cx="4255565" cy="369332"/>
          </a:xfrm>
          <a:prstGeom prst="rect">
            <a:avLst/>
          </a:prstGeom>
          <a:noFill/>
        </p:spPr>
        <p:txBody>
          <a:bodyPr wrap="square" rtlCol="0">
            <a:spAutoFit/>
          </a:bodyPr>
          <a:lstStyle/>
          <a:p>
            <a:pPr lvl="0" algn="ctr"/>
            <a:r>
              <a:rPr lang="en-GB" b="1" i="1" kern="100" dirty="0">
                <a:latin typeface="Times New Roman" panose="02020603050405020304" pitchFamily="18" charset="0"/>
                <a:ea typeface="Aptos" panose="020B0004020202020204" pitchFamily="34" charset="0"/>
                <a:cs typeface="Times New Roman" panose="02020603050405020304" pitchFamily="18" charset="0"/>
              </a:rPr>
              <a:t>Risk-Return Matrix across Correlations</a:t>
            </a:r>
          </a:p>
        </p:txBody>
      </p:sp>
      <p:pic>
        <p:nvPicPr>
          <p:cNvPr id="7" name="Picture 6">
            <a:extLst>
              <a:ext uri="{FF2B5EF4-FFF2-40B4-BE49-F238E27FC236}">
                <a16:creationId xmlns:a16="http://schemas.microsoft.com/office/drawing/2014/main" id="{DD3DD76A-ECD5-076A-FFC7-4A99F50DC39F}"/>
              </a:ext>
            </a:extLst>
          </p:cNvPr>
          <p:cNvPicPr>
            <a:picLocks noChangeAspect="1"/>
          </p:cNvPicPr>
          <p:nvPr/>
        </p:nvPicPr>
        <p:blipFill>
          <a:blip r:embed="rId4"/>
          <a:stretch>
            <a:fillRect/>
          </a:stretch>
        </p:blipFill>
        <p:spPr>
          <a:xfrm>
            <a:off x="5260029" y="2558409"/>
            <a:ext cx="6566850" cy="2933978"/>
          </a:xfrm>
          <a:prstGeom prst="rect">
            <a:avLst/>
          </a:prstGeom>
        </p:spPr>
      </p:pic>
      <p:sp>
        <p:nvSpPr>
          <p:cNvPr id="2" name="TextBox 1">
            <a:extLst>
              <a:ext uri="{FF2B5EF4-FFF2-40B4-BE49-F238E27FC236}">
                <a16:creationId xmlns:a16="http://schemas.microsoft.com/office/drawing/2014/main" id="{ABCA72A3-60BC-0086-A690-C0AB13B408B6}"/>
              </a:ext>
            </a:extLst>
          </p:cNvPr>
          <p:cNvSpPr txBox="1"/>
          <p:nvPr/>
        </p:nvSpPr>
        <p:spPr>
          <a:xfrm>
            <a:off x="1269999" y="6127352"/>
            <a:ext cx="8855160" cy="615553"/>
          </a:xfrm>
          <a:prstGeom prst="rect">
            <a:avLst/>
          </a:prstGeom>
          <a:noFill/>
        </p:spPr>
        <p:txBody>
          <a:bodyPr wrap="square" rtlCol="0">
            <a:spAutoFit/>
          </a:bodyPr>
          <a:lstStyle/>
          <a:p>
            <a:r>
              <a:rPr lang="en-GB" sz="1600" i="1" dirty="0"/>
              <a:t>Scottish Registered Charity No. </a:t>
            </a:r>
            <a:r>
              <a:rPr lang="en-GB" sz="1600" dirty="0"/>
              <a:t>SC054318 | For Educational Purposes Only</a:t>
            </a:r>
            <a:endParaRPr lang="en-GB" sz="1600" i="1" dirty="0"/>
          </a:p>
          <a:p>
            <a:endParaRPr lang="en-GB" dirty="0"/>
          </a:p>
        </p:txBody>
      </p:sp>
    </p:spTree>
    <p:extLst>
      <p:ext uri="{BB962C8B-B14F-4D97-AF65-F5344CB8AC3E}">
        <p14:creationId xmlns:p14="http://schemas.microsoft.com/office/powerpoint/2010/main" val="41311325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1419</Words>
  <Application>Microsoft Office PowerPoint</Application>
  <PresentationFormat>Widescreen</PresentationFormat>
  <Paragraphs>165</Paragraphs>
  <Slides>16</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Aptos</vt:lpstr>
      <vt:lpstr>Aptos Display</vt:lpstr>
      <vt:lpstr>Arial</vt:lpstr>
      <vt:lpstr>Calibri</vt:lpstr>
      <vt:lpstr>Cambria Math</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 Mladenov</dc:creator>
  <cp:lastModifiedBy>Daniel Mladenov</cp:lastModifiedBy>
  <cp:revision>230</cp:revision>
  <dcterms:created xsi:type="dcterms:W3CDTF">2025-06-16T17:32:41Z</dcterms:created>
  <dcterms:modified xsi:type="dcterms:W3CDTF">2026-07-16T22:48:38Z</dcterms:modified>
</cp:coreProperties>
</file>